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8"/>
  </p:notesMasterIdLst>
  <p:sldIdLst>
    <p:sldId id="256" r:id="rId2"/>
    <p:sldId id="700" r:id="rId3"/>
    <p:sldId id="694" r:id="rId4"/>
    <p:sldId id="696" r:id="rId5"/>
    <p:sldId id="257" r:id="rId6"/>
    <p:sldId id="698" r:id="rId7"/>
    <p:sldId id="697" r:id="rId8"/>
    <p:sldId id="259" r:id="rId9"/>
    <p:sldId id="701" r:id="rId10"/>
    <p:sldId id="699" r:id="rId11"/>
    <p:sldId id="695" r:id="rId12"/>
    <p:sldId id="702" r:id="rId13"/>
    <p:sldId id="277" r:id="rId14"/>
    <p:sldId id="280" r:id="rId15"/>
    <p:sldId id="704"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63"/>
    <p:restoredTop sz="92190"/>
  </p:normalViewPr>
  <p:slideViewPr>
    <p:cSldViewPr snapToGrid="0" snapToObjects="1">
      <p:cViewPr varScale="1">
        <p:scale>
          <a:sx n="110" d="100"/>
          <a:sy n="110" d="100"/>
        </p:scale>
        <p:origin x="586"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8201A05-62CB-A048-9C23-C0D1B0389867}" type="doc">
      <dgm:prSet loTypeId="urn:microsoft.com/office/officeart/2005/8/layout/StepDownProcess" loCatId="" qsTypeId="urn:microsoft.com/office/officeart/2005/8/quickstyle/simple1" qsCatId="simple" csTypeId="urn:microsoft.com/office/officeart/2005/8/colors/accent0_3" csCatId="mainScheme" phldr="1"/>
      <dgm:spPr/>
      <dgm:t>
        <a:bodyPr/>
        <a:lstStyle/>
        <a:p>
          <a:endParaRPr lang="en-US"/>
        </a:p>
      </dgm:t>
    </dgm:pt>
    <dgm:pt modelId="{1850B347-F97C-3845-A8FB-F7AA0599BBF4}">
      <dgm:prSet phldrT="[Text]" custT="1"/>
      <dgm:spPr/>
      <dgm:t>
        <a:bodyPr/>
        <a:lstStyle/>
        <a:p>
          <a:r>
            <a:rPr lang="en-US" sz="2800" dirty="0"/>
            <a:t>IPCC AR 5</a:t>
          </a:r>
        </a:p>
      </dgm:t>
    </dgm:pt>
    <dgm:pt modelId="{887533FE-AFA4-7746-B413-8C6D848A3918}" type="parTrans" cxnId="{83DD3459-D526-0B40-A31A-9C2DE84FE853}">
      <dgm:prSet/>
      <dgm:spPr/>
      <dgm:t>
        <a:bodyPr/>
        <a:lstStyle/>
        <a:p>
          <a:endParaRPr lang="en-US"/>
        </a:p>
      </dgm:t>
    </dgm:pt>
    <dgm:pt modelId="{CF953175-A9D6-F84F-92ED-F3E09E61EE74}" type="sibTrans" cxnId="{83DD3459-D526-0B40-A31A-9C2DE84FE853}">
      <dgm:prSet/>
      <dgm:spPr/>
      <dgm:t>
        <a:bodyPr/>
        <a:lstStyle/>
        <a:p>
          <a:endParaRPr lang="en-US"/>
        </a:p>
      </dgm:t>
    </dgm:pt>
    <dgm:pt modelId="{F792A528-96B0-894E-AD5E-904CD5A540D4}">
      <dgm:prSet phldrT="[Text]"/>
      <dgm:spPr/>
      <dgm:t>
        <a:bodyPr/>
        <a:lstStyle/>
        <a:p>
          <a:r>
            <a:rPr lang="en-US" dirty="0"/>
            <a:t>Negative Emission Technologies (NETs)</a:t>
          </a:r>
        </a:p>
      </dgm:t>
    </dgm:pt>
    <dgm:pt modelId="{E5E3D54D-3668-C74A-9319-2C26F36DC4D8}" type="parTrans" cxnId="{06BE829D-4F4B-B94D-B8D8-6D76F85CD2BC}">
      <dgm:prSet/>
      <dgm:spPr/>
      <dgm:t>
        <a:bodyPr/>
        <a:lstStyle/>
        <a:p>
          <a:endParaRPr lang="en-US"/>
        </a:p>
      </dgm:t>
    </dgm:pt>
    <dgm:pt modelId="{C1666EBF-85C2-E14A-B21D-4ADA6D3E28A3}" type="sibTrans" cxnId="{06BE829D-4F4B-B94D-B8D8-6D76F85CD2BC}">
      <dgm:prSet/>
      <dgm:spPr/>
      <dgm:t>
        <a:bodyPr/>
        <a:lstStyle/>
        <a:p>
          <a:endParaRPr lang="en-US"/>
        </a:p>
      </dgm:t>
    </dgm:pt>
    <dgm:pt modelId="{22D68071-54CA-9A40-A6CB-08320CED8A2B}">
      <dgm:prSet phldrT="[Text]"/>
      <dgm:spPr/>
      <dgm:t>
        <a:bodyPr/>
        <a:lstStyle/>
        <a:p>
          <a:r>
            <a:rPr lang="en-US" dirty="0"/>
            <a:t>Low Carbon Supply</a:t>
          </a:r>
        </a:p>
      </dgm:t>
    </dgm:pt>
    <dgm:pt modelId="{15551A2B-9B57-C942-BF08-99E72E077B47}" type="parTrans" cxnId="{56B9CBE7-AC82-E94F-9086-A0E0E75730E9}">
      <dgm:prSet/>
      <dgm:spPr/>
      <dgm:t>
        <a:bodyPr/>
        <a:lstStyle/>
        <a:p>
          <a:endParaRPr lang="en-US"/>
        </a:p>
      </dgm:t>
    </dgm:pt>
    <dgm:pt modelId="{D6023026-213F-584F-84CD-7C4226D4948C}" type="sibTrans" cxnId="{56B9CBE7-AC82-E94F-9086-A0E0E75730E9}">
      <dgm:prSet/>
      <dgm:spPr/>
      <dgm:t>
        <a:bodyPr/>
        <a:lstStyle/>
        <a:p>
          <a:endParaRPr lang="en-US"/>
        </a:p>
      </dgm:t>
    </dgm:pt>
    <dgm:pt modelId="{908378E5-B162-7545-BA8B-84C14B39C862}">
      <dgm:prSet phldrT="[Text]"/>
      <dgm:spPr/>
      <dgm:t>
        <a:bodyPr/>
        <a:lstStyle/>
        <a:p>
          <a:r>
            <a:rPr lang="en-US" dirty="0"/>
            <a:t>Large-scale energy supply technologies</a:t>
          </a:r>
        </a:p>
      </dgm:t>
    </dgm:pt>
    <dgm:pt modelId="{8EC32DAA-FE0A-9546-8C3A-5F72C0258427}" type="parTrans" cxnId="{F8187BA5-E945-EC46-97B8-87237D78A81E}">
      <dgm:prSet/>
      <dgm:spPr/>
      <dgm:t>
        <a:bodyPr/>
        <a:lstStyle/>
        <a:p>
          <a:endParaRPr lang="en-US"/>
        </a:p>
      </dgm:t>
    </dgm:pt>
    <dgm:pt modelId="{B7593F46-248E-BB49-B304-DBA9F64FD71F}" type="sibTrans" cxnId="{F8187BA5-E945-EC46-97B8-87237D78A81E}">
      <dgm:prSet/>
      <dgm:spPr/>
      <dgm:t>
        <a:bodyPr/>
        <a:lstStyle/>
        <a:p>
          <a:endParaRPr lang="en-US"/>
        </a:p>
      </dgm:t>
    </dgm:pt>
    <dgm:pt modelId="{7F7CD3D0-C77D-E646-87B5-C11B732D910D}">
      <dgm:prSet phldrT="[Text]"/>
      <dgm:spPr/>
      <dgm:t>
        <a:bodyPr/>
        <a:lstStyle/>
        <a:p>
          <a:r>
            <a:rPr lang="en-US" dirty="0"/>
            <a:t>Energy Demand Reductions</a:t>
          </a:r>
        </a:p>
      </dgm:t>
    </dgm:pt>
    <dgm:pt modelId="{28C2027F-5603-B14B-BBC0-9CD934DEEB94}" type="parTrans" cxnId="{5C2FB0D9-804F-E94B-BB5D-EAFA05F3D4F3}">
      <dgm:prSet/>
      <dgm:spPr/>
      <dgm:t>
        <a:bodyPr/>
        <a:lstStyle/>
        <a:p>
          <a:endParaRPr lang="en-US"/>
        </a:p>
      </dgm:t>
    </dgm:pt>
    <dgm:pt modelId="{5E5E8CBA-09BD-D54C-B45A-AB3E05FA643D}" type="sibTrans" cxnId="{5C2FB0D9-804F-E94B-BB5D-EAFA05F3D4F3}">
      <dgm:prSet/>
      <dgm:spPr/>
      <dgm:t>
        <a:bodyPr/>
        <a:lstStyle/>
        <a:p>
          <a:endParaRPr lang="en-US"/>
        </a:p>
      </dgm:t>
    </dgm:pt>
    <dgm:pt modelId="{46BFEF71-2947-D144-BD51-4F1A9974509B}">
      <dgm:prSet phldrT="[Text]"/>
      <dgm:spPr/>
      <dgm:t>
        <a:bodyPr/>
        <a:lstStyle/>
        <a:p>
          <a:r>
            <a:rPr lang="en-US" dirty="0"/>
            <a:t>Immediate and near-term target</a:t>
          </a:r>
        </a:p>
      </dgm:t>
    </dgm:pt>
    <dgm:pt modelId="{04F80E7D-B92D-9548-BADD-4FA3FEFB39E4}" type="parTrans" cxnId="{66E5FFA2-269E-944D-9355-89746058BE43}">
      <dgm:prSet/>
      <dgm:spPr/>
      <dgm:t>
        <a:bodyPr/>
        <a:lstStyle/>
        <a:p>
          <a:endParaRPr lang="en-US"/>
        </a:p>
      </dgm:t>
    </dgm:pt>
    <dgm:pt modelId="{92451522-3862-B741-8BCB-94ADA8C66CC1}" type="sibTrans" cxnId="{66E5FFA2-269E-944D-9355-89746058BE43}">
      <dgm:prSet/>
      <dgm:spPr/>
      <dgm:t>
        <a:bodyPr/>
        <a:lstStyle/>
        <a:p>
          <a:endParaRPr lang="en-US"/>
        </a:p>
      </dgm:t>
    </dgm:pt>
    <dgm:pt modelId="{9C35FC7F-FEFB-EF4A-922C-74FAF80FA660}" type="pres">
      <dgm:prSet presAssocID="{08201A05-62CB-A048-9C23-C0D1B0389867}" presName="rootnode" presStyleCnt="0">
        <dgm:presLayoutVars>
          <dgm:chMax/>
          <dgm:chPref/>
          <dgm:dir/>
          <dgm:animLvl val="lvl"/>
        </dgm:presLayoutVars>
      </dgm:prSet>
      <dgm:spPr/>
      <dgm:t>
        <a:bodyPr/>
        <a:lstStyle/>
        <a:p>
          <a:endParaRPr lang="en-GB"/>
        </a:p>
      </dgm:t>
    </dgm:pt>
    <dgm:pt modelId="{D47D5857-A81E-214C-9877-2BE9563E60A2}" type="pres">
      <dgm:prSet presAssocID="{1850B347-F97C-3845-A8FB-F7AA0599BBF4}" presName="composite" presStyleCnt="0"/>
      <dgm:spPr/>
    </dgm:pt>
    <dgm:pt modelId="{FCE8E35D-D78E-D540-B4D2-656FB62FB204}" type="pres">
      <dgm:prSet presAssocID="{1850B347-F97C-3845-A8FB-F7AA0599BBF4}" presName="bentUpArrow1" presStyleLbl="alignImgPlace1" presStyleIdx="0" presStyleCnt="2"/>
      <dgm:spPr/>
    </dgm:pt>
    <dgm:pt modelId="{07F9BC64-79ED-DD44-8027-7E1CDE0AE4CE}" type="pres">
      <dgm:prSet presAssocID="{1850B347-F97C-3845-A8FB-F7AA0599BBF4}" presName="ParentText" presStyleLbl="node1" presStyleIdx="0" presStyleCnt="3">
        <dgm:presLayoutVars>
          <dgm:chMax val="1"/>
          <dgm:chPref val="1"/>
          <dgm:bulletEnabled val="1"/>
        </dgm:presLayoutVars>
      </dgm:prSet>
      <dgm:spPr/>
      <dgm:t>
        <a:bodyPr/>
        <a:lstStyle/>
        <a:p>
          <a:endParaRPr lang="en-GB"/>
        </a:p>
      </dgm:t>
    </dgm:pt>
    <dgm:pt modelId="{4A618A02-D953-7747-87C9-BA93DE496BAB}" type="pres">
      <dgm:prSet presAssocID="{1850B347-F97C-3845-A8FB-F7AA0599BBF4}" presName="ChildText" presStyleLbl="revTx" presStyleIdx="0" presStyleCnt="3">
        <dgm:presLayoutVars>
          <dgm:chMax val="0"/>
          <dgm:chPref val="0"/>
          <dgm:bulletEnabled val="1"/>
        </dgm:presLayoutVars>
      </dgm:prSet>
      <dgm:spPr/>
      <dgm:t>
        <a:bodyPr/>
        <a:lstStyle/>
        <a:p>
          <a:endParaRPr lang="en-GB"/>
        </a:p>
      </dgm:t>
    </dgm:pt>
    <dgm:pt modelId="{77D16E23-4F88-3B41-A1BA-97556A061D97}" type="pres">
      <dgm:prSet presAssocID="{CF953175-A9D6-F84F-92ED-F3E09E61EE74}" presName="sibTrans" presStyleCnt="0"/>
      <dgm:spPr/>
    </dgm:pt>
    <dgm:pt modelId="{0239ED82-17FA-244A-AF60-6935820693FF}" type="pres">
      <dgm:prSet presAssocID="{22D68071-54CA-9A40-A6CB-08320CED8A2B}" presName="composite" presStyleCnt="0"/>
      <dgm:spPr/>
    </dgm:pt>
    <dgm:pt modelId="{DCAB5BC9-2354-F142-98E4-A106826C7A18}" type="pres">
      <dgm:prSet presAssocID="{22D68071-54CA-9A40-A6CB-08320CED8A2B}" presName="bentUpArrow1" presStyleLbl="alignImgPlace1" presStyleIdx="1" presStyleCnt="2"/>
      <dgm:spPr/>
    </dgm:pt>
    <dgm:pt modelId="{B9DD4857-4197-0E4F-A26E-C6C11598AEF8}" type="pres">
      <dgm:prSet presAssocID="{22D68071-54CA-9A40-A6CB-08320CED8A2B}" presName="ParentText" presStyleLbl="node1" presStyleIdx="1" presStyleCnt="3">
        <dgm:presLayoutVars>
          <dgm:chMax val="1"/>
          <dgm:chPref val="1"/>
          <dgm:bulletEnabled val="1"/>
        </dgm:presLayoutVars>
      </dgm:prSet>
      <dgm:spPr/>
      <dgm:t>
        <a:bodyPr/>
        <a:lstStyle/>
        <a:p>
          <a:endParaRPr lang="en-GB"/>
        </a:p>
      </dgm:t>
    </dgm:pt>
    <dgm:pt modelId="{652DD59F-CB07-7A49-BF2C-91E4DA196D9F}" type="pres">
      <dgm:prSet presAssocID="{22D68071-54CA-9A40-A6CB-08320CED8A2B}" presName="ChildText" presStyleLbl="revTx" presStyleIdx="1" presStyleCnt="3">
        <dgm:presLayoutVars>
          <dgm:chMax val="0"/>
          <dgm:chPref val="0"/>
          <dgm:bulletEnabled val="1"/>
        </dgm:presLayoutVars>
      </dgm:prSet>
      <dgm:spPr/>
      <dgm:t>
        <a:bodyPr/>
        <a:lstStyle/>
        <a:p>
          <a:endParaRPr lang="en-GB"/>
        </a:p>
      </dgm:t>
    </dgm:pt>
    <dgm:pt modelId="{9E865675-5F81-B346-BD32-8302F31854FD}" type="pres">
      <dgm:prSet presAssocID="{D6023026-213F-584F-84CD-7C4226D4948C}" presName="sibTrans" presStyleCnt="0"/>
      <dgm:spPr/>
    </dgm:pt>
    <dgm:pt modelId="{6098AFAE-2EF0-BA43-B499-7DA3A20C7DE1}" type="pres">
      <dgm:prSet presAssocID="{7F7CD3D0-C77D-E646-87B5-C11B732D910D}" presName="composite" presStyleCnt="0"/>
      <dgm:spPr/>
    </dgm:pt>
    <dgm:pt modelId="{276C1195-C473-764A-BE98-2D98941D3F55}" type="pres">
      <dgm:prSet presAssocID="{7F7CD3D0-C77D-E646-87B5-C11B732D910D}" presName="ParentText" presStyleLbl="node1" presStyleIdx="2" presStyleCnt="3">
        <dgm:presLayoutVars>
          <dgm:chMax val="1"/>
          <dgm:chPref val="1"/>
          <dgm:bulletEnabled val="1"/>
        </dgm:presLayoutVars>
      </dgm:prSet>
      <dgm:spPr/>
      <dgm:t>
        <a:bodyPr/>
        <a:lstStyle/>
        <a:p>
          <a:endParaRPr lang="en-GB"/>
        </a:p>
      </dgm:t>
    </dgm:pt>
    <dgm:pt modelId="{22727851-E7BE-CB48-B4F0-ECA00AE7568B}" type="pres">
      <dgm:prSet presAssocID="{7F7CD3D0-C77D-E646-87B5-C11B732D910D}" presName="FinalChildText" presStyleLbl="revTx" presStyleIdx="2" presStyleCnt="3">
        <dgm:presLayoutVars>
          <dgm:chMax val="0"/>
          <dgm:chPref val="0"/>
          <dgm:bulletEnabled val="1"/>
        </dgm:presLayoutVars>
      </dgm:prSet>
      <dgm:spPr/>
      <dgm:t>
        <a:bodyPr/>
        <a:lstStyle/>
        <a:p>
          <a:endParaRPr lang="en-GB"/>
        </a:p>
      </dgm:t>
    </dgm:pt>
  </dgm:ptLst>
  <dgm:cxnLst>
    <dgm:cxn modelId="{9525160E-3BBE-184E-98F0-3B0D904BD4DC}" type="presOf" srcId="{08201A05-62CB-A048-9C23-C0D1B0389867}" destId="{9C35FC7F-FEFB-EF4A-922C-74FAF80FA660}" srcOrd="0" destOrd="0" presId="urn:microsoft.com/office/officeart/2005/8/layout/StepDownProcess"/>
    <dgm:cxn modelId="{5C2FB0D9-804F-E94B-BB5D-EAFA05F3D4F3}" srcId="{08201A05-62CB-A048-9C23-C0D1B0389867}" destId="{7F7CD3D0-C77D-E646-87B5-C11B732D910D}" srcOrd="2" destOrd="0" parTransId="{28C2027F-5603-B14B-BBC0-9CD934DEEB94}" sibTransId="{5E5E8CBA-09BD-D54C-B45A-AB3E05FA643D}"/>
    <dgm:cxn modelId="{56B9CBE7-AC82-E94F-9086-A0E0E75730E9}" srcId="{08201A05-62CB-A048-9C23-C0D1B0389867}" destId="{22D68071-54CA-9A40-A6CB-08320CED8A2B}" srcOrd="1" destOrd="0" parTransId="{15551A2B-9B57-C942-BF08-99E72E077B47}" sibTransId="{D6023026-213F-584F-84CD-7C4226D4948C}"/>
    <dgm:cxn modelId="{06BE829D-4F4B-B94D-B8D8-6D76F85CD2BC}" srcId="{1850B347-F97C-3845-A8FB-F7AA0599BBF4}" destId="{F792A528-96B0-894E-AD5E-904CD5A540D4}" srcOrd="0" destOrd="0" parTransId="{E5E3D54D-3668-C74A-9319-2C26F36DC4D8}" sibTransId="{C1666EBF-85C2-E14A-B21D-4ADA6D3E28A3}"/>
    <dgm:cxn modelId="{F8187BA5-E945-EC46-97B8-87237D78A81E}" srcId="{22D68071-54CA-9A40-A6CB-08320CED8A2B}" destId="{908378E5-B162-7545-BA8B-84C14B39C862}" srcOrd="0" destOrd="0" parTransId="{8EC32DAA-FE0A-9546-8C3A-5F72C0258427}" sibTransId="{B7593F46-248E-BB49-B304-DBA9F64FD71F}"/>
    <dgm:cxn modelId="{66E5FFA2-269E-944D-9355-89746058BE43}" srcId="{7F7CD3D0-C77D-E646-87B5-C11B732D910D}" destId="{46BFEF71-2947-D144-BD51-4F1A9974509B}" srcOrd="0" destOrd="0" parTransId="{04F80E7D-B92D-9548-BADD-4FA3FEFB39E4}" sibTransId="{92451522-3862-B741-8BCB-94ADA8C66CC1}"/>
    <dgm:cxn modelId="{CED666BD-712A-3442-9C0E-D71D28292320}" type="presOf" srcId="{F792A528-96B0-894E-AD5E-904CD5A540D4}" destId="{4A618A02-D953-7747-87C9-BA93DE496BAB}" srcOrd="0" destOrd="0" presId="urn:microsoft.com/office/officeart/2005/8/layout/StepDownProcess"/>
    <dgm:cxn modelId="{A371B1C9-98EB-D446-AB96-4DBA079BB11F}" type="presOf" srcId="{46BFEF71-2947-D144-BD51-4F1A9974509B}" destId="{22727851-E7BE-CB48-B4F0-ECA00AE7568B}" srcOrd="0" destOrd="0" presId="urn:microsoft.com/office/officeart/2005/8/layout/StepDownProcess"/>
    <dgm:cxn modelId="{5B771743-4FB1-4548-8F2E-8EE9D4B34359}" type="presOf" srcId="{908378E5-B162-7545-BA8B-84C14B39C862}" destId="{652DD59F-CB07-7A49-BF2C-91E4DA196D9F}" srcOrd="0" destOrd="0" presId="urn:microsoft.com/office/officeart/2005/8/layout/StepDownProcess"/>
    <dgm:cxn modelId="{800C6D97-2B1D-214D-B0E1-9817358A62D7}" type="presOf" srcId="{7F7CD3D0-C77D-E646-87B5-C11B732D910D}" destId="{276C1195-C473-764A-BE98-2D98941D3F55}" srcOrd="0" destOrd="0" presId="urn:microsoft.com/office/officeart/2005/8/layout/StepDownProcess"/>
    <dgm:cxn modelId="{E0FAC02F-A4D4-C643-941D-F07755969E2F}" type="presOf" srcId="{1850B347-F97C-3845-A8FB-F7AA0599BBF4}" destId="{07F9BC64-79ED-DD44-8027-7E1CDE0AE4CE}" srcOrd="0" destOrd="0" presId="urn:microsoft.com/office/officeart/2005/8/layout/StepDownProcess"/>
    <dgm:cxn modelId="{83DD3459-D526-0B40-A31A-9C2DE84FE853}" srcId="{08201A05-62CB-A048-9C23-C0D1B0389867}" destId="{1850B347-F97C-3845-A8FB-F7AA0599BBF4}" srcOrd="0" destOrd="0" parTransId="{887533FE-AFA4-7746-B413-8C6D848A3918}" sibTransId="{CF953175-A9D6-F84F-92ED-F3E09E61EE74}"/>
    <dgm:cxn modelId="{B16E4C5A-76FB-B647-A407-7983227147C0}" type="presOf" srcId="{22D68071-54CA-9A40-A6CB-08320CED8A2B}" destId="{B9DD4857-4197-0E4F-A26E-C6C11598AEF8}" srcOrd="0" destOrd="0" presId="urn:microsoft.com/office/officeart/2005/8/layout/StepDownProcess"/>
    <dgm:cxn modelId="{E6C60B87-E01F-0B4C-A7E7-D16384BB6B6C}" type="presParOf" srcId="{9C35FC7F-FEFB-EF4A-922C-74FAF80FA660}" destId="{D47D5857-A81E-214C-9877-2BE9563E60A2}" srcOrd="0" destOrd="0" presId="urn:microsoft.com/office/officeart/2005/8/layout/StepDownProcess"/>
    <dgm:cxn modelId="{346FE1CD-F54C-EF4E-9E63-5A5BFF2BAA43}" type="presParOf" srcId="{D47D5857-A81E-214C-9877-2BE9563E60A2}" destId="{FCE8E35D-D78E-D540-B4D2-656FB62FB204}" srcOrd="0" destOrd="0" presId="urn:microsoft.com/office/officeart/2005/8/layout/StepDownProcess"/>
    <dgm:cxn modelId="{7368500C-F4F2-C44D-992F-73F0A288686A}" type="presParOf" srcId="{D47D5857-A81E-214C-9877-2BE9563E60A2}" destId="{07F9BC64-79ED-DD44-8027-7E1CDE0AE4CE}" srcOrd="1" destOrd="0" presId="urn:microsoft.com/office/officeart/2005/8/layout/StepDownProcess"/>
    <dgm:cxn modelId="{54138944-382A-B94A-AE11-DE89A4BDE808}" type="presParOf" srcId="{D47D5857-A81E-214C-9877-2BE9563E60A2}" destId="{4A618A02-D953-7747-87C9-BA93DE496BAB}" srcOrd="2" destOrd="0" presId="urn:microsoft.com/office/officeart/2005/8/layout/StepDownProcess"/>
    <dgm:cxn modelId="{3144F35B-9458-E34D-BD0E-AB747676E2FF}" type="presParOf" srcId="{9C35FC7F-FEFB-EF4A-922C-74FAF80FA660}" destId="{77D16E23-4F88-3B41-A1BA-97556A061D97}" srcOrd="1" destOrd="0" presId="urn:microsoft.com/office/officeart/2005/8/layout/StepDownProcess"/>
    <dgm:cxn modelId="{E1AA50A2-7107-3548-B5F7-99EDA3B769D7}" type="presParOf" srcId="{9C35FC7F-FEFB-EF4A-922C-74FAF80FA660}" destId="{0239ED82-17FA-244A-AF60-6935820693FF}" srcOrd="2" destOrd="0" presId="urn:microsoft.com/office/officeart/2005/8/layout/StepDownProcess"/>
    <dgm:cxn modelId="{79CE5B7A-58E4-0F43-9776-39DA15D2702D}" type="presParOf" srcId="{0239ED82-17FA-244A-AF60-6935820693FF}" destId="{DCAB5BC9-2354-F142-98E4-A106826C7A18}" srcOrd="0" destOrd="0" presId="urn:microsoft.com/office/officeart/2005/8/layout/StepDownProcess"/>
    <dgm:cxn modelId="{1169C65A-E627-DF49-BAD2-BC6A790FA986}" type="presParOf" srcId="{0239ED82-17FA-244A-AF60-6935820693FF}" destId="{B9DD4857-4197-0E4F-A26E-C6C11598AEF8}" srcOrd="1" destOrd="0" presId="urn:microsoft.com/office/officeart/2005/8/layout/StepDownProcess"/>
    <dgm:cxn modelId="{FE58F5CA-B87B-6D4B-8B34-7785E5F1097E}" type="presParOf" srcId="{0239ED82-17FA-244A-AF60-6935820693FF}" destId="{652DD59F-CB07-7A49-BF2C-91E4DA196D9F}" srcOrd="2" destOrd="0" presId="urn:microsoft.com/office/officeart/2005/8/layout/StepDownProcess"/>
    <dgm:cxn modelId="{0E8B4838-8C1B-1D4B-9973-025AD1FF14FF}" type="presParOf" srcId="{9C35FC7F-FEFB-EF4A-922C-74FAF80FA660}" destId="{9E865675-5F81-B346-BD32-8302F31854FD}" srcOrd="3" destOrd="0" presId="urn:microsoft.com/office/officeart/2005/8/layout/StepDownProcess"/>
    <dgm:cxn modelId="{6DBFB93B-8F92-3C41-ABCB-FA13220B303D}" type="presParOf" srcId="{9C35FC7F-FEFB-EF4A-922C-74FAF80FA660}" destId="{6098AFAE-2EF0-BA43-B499-7DA3A20C7DE1}" srcOrd="4" destOrd="0" presId="urn:microsoft.com/office/officeart/2005/8/layout/StepDownProcess"/>
    <dgm:cxn modelId="{FCE41F99-0AEB-F64B-9BC9-4DBC5DE55AF2}" type="presParOf" srcId="{6098AFAE-2EF0-BA43-B499-7DA3A20C7DE1}" destId="{276C1195-C473-764A-BE98-2D98941D3F55}" srcOrd="0" destOrd="0" presId="urn:microsoft.com/office/officeart/2005/8/layout/StepDownProcess"/>
    <dgm:cxn modelId="{A597FBB1-9D4D-EC45-A429-369C0A937BE6}" type="presParOf" srcId="{6098AFAE-2EF0-BA43-B499-7DA3A20C7DE1}" destId="{22727851-E7BE-CB48-B4F0-ECA00AE7568B}"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7DF177-BF3B-7A47-A097-FBCB8B4B7045}" type="doc">
      <dgm:prSet loTypeId="urn:microsoft.com/office/officeart/2005/8/layout/lProcess2" loCatId="" qsTypeId="urn:microsoft.com/office/officeart/2005/8/quickstyle/simple1" qsCatId="simple" csTypeId="urn:microsoft.com/office/officeart/2005/8/colors/accent5_2" csCatId="accent5" phldr="1"/>
      <dgm:spPr/>
      <dgm:t>
        <a:bodyPr/>
        <a:lstStyle/>
        <a:p>
          <a:endParaRPr lang="en-US"/>
        </a:p>
      </dgm:t>
    </dgm:pt>
    <dgm:pt modelId="{9473BB2C-8C8D-CE4C-8D69-2E2E244491DF}">
      <dgm:prSet phldrT="[Text]" custT="1"/>
      <dgm:spPr/>
      <dgm:t>
        <a:bodyPr/>
        <a:lstStyle/>
        <a:p>
          <a:r>
            <a:rPr lang="en-US" sz="1050" b="1" dirty="0"/>
            <a:t>Energy Intensive</a:t>
          </a:r>
        </a:p>
      </dgm:t>
    </dgm:pt>
    <dgm:pt modelId="{F5FFADAC-5DFD-044A-8ED3-3B0533FA782E}" type="parTrans" cxnId="{962FA5C0-9B82-3E40-964F-8D882795731F}">
      <dgm:prSet/>
      <dgm:spPr/>
      <dgm:t>
        <a:bodyPr/>
        <a:lstStyle/>
        <a:p>
          <a:endParaRPr lang="en-US"/>
        </a:p>
      </dgm:t>
    </dgm:pt>
    <dgm:pt modelId="{8070A25F-4693-FC49-A628-86312F72DDEC}" type="sibTrans" cxnId="{962FA5C0-9B82-3E40-964F-8D882795731F}">
      <dgm:prSet/>
      <dgm:spPr/>
      <dgm:t>
        <a:bodyPr/>
        <a:lstStyle/>
        <a:p>
          <a:endParaRPr lang="en-US"/>
        </a:p>
      </dgm:t>
    </dgm:pt>
    <dgm:pt modelId="{AD58F777-D403-7C41-ACA0-199F4E44E2D4}">
      <dgm:prSet phldrT="[Text]" custT="1"/>
      <dgm:spPr/>
      <dgm:t>
        <a:bodyPr/>
        <a:lstStyle/>
        <a:p>
          <a:r>
            <a:rPr lang="en-US" sz="1000" dirty="0"/>
            <a:t>Air conditioner, Washing Machine, </a:t>
          </a:r>
        </a:p>
        <a:p>
          <a:r>
            <a:rPr lang="en-US" sz="1000" dirty="0"/>
            <a:t>Microwave, Laptop, Computer</a:t>
          </a:r>
        </a:p>
      </dgm:t>
    </dgm:pt>
    <dgm:pt modelId="{CDC975EA-A8CE-8E47-81AB-7697857B53AA}" type="parTrans" cxnId="{A74A652A-65EC-FA46-B95C-3F54419C5990}">
      <dgm:prSet/>
      <dgm:spPr/>
      <dgm:t>
        <a:bodyPr/>
        <a:lstStyle/>
        <a:p>
          <a:endParaRPr lang="en-US"/>
        </a:p>
      </dgm:t>
    </dgm:pt>
    <dgm:pt modelId="{E36634FE-F992-CB4E-AAB6-889688D3AC0D}" type="sibTrans" cxnId="{A74A652A-65EC-FA46-B95C-3F54419C5990}">
      <dgm:prSet/>
      <dgm:spPr/>
      <dgm:t>
        <a:bodyPr/>
        <a:lstStyle/>
        <a:p>
          <a:endParaRPr lang="en-US"/>
        </a:p>
      </dgm:t>
    </dgm:pt>
    <dgm:pt modelId="{667F3AAB-9E19-3441-B64D-D8A4DC1B1525}">
      <dgm:prSet phldrT="[Text]" custT="1"/>
      <dgm:spPr/>
      <dgm:t>
        <a:bodyPr/>
        <a:lstStyle/>
        <a:p>
          <a:r>
            <a:rPr lang="en-US" sz="1050" b="1" dirty="0"/>
            <a:t>Intermediate/ Convenient</a:t>
          </a:r>
        </a:p>
      </dgm:t>
    </dgm:pt>
    <dgm:pt modelId="{4330A438-4259-914C-A62F-19967C6670AF}" type="parTrans" cxnId="{7E8A952D-FB37-624E-83F0-9DE2648CF04E}">
      <dgm:prSet/>
      <dgm:spPr/>
      <dgm:t>
        <a:bodyPr/>
        <a:lstStyle/>
        <a:p>
          <a:endParaRPr lang="en-US"/>
        </a:p>
      </dgm:t>
    </dgm:pt>
    <dgm:pt modelId="{2E8BFCD8-F236-D44F-91CD-B86D7A8B7CF5}" type="sibTrans" cxnId="{7E8A952D-FB37-624E-83F0-9DE2648CF04E}">
      <dgm:prSet/>
      <dgm:spPr/>
      <dgm:t>
        <a:bodyPr/>
        <a:lstStyle/>
        <a:p>
          <a:endParaRPr lang="en-US"/>
        </a:p>
      </dgm:t>
    </dgm:pt>
    <dgm:pt modelId="{9AA3624B-40F2-2647-A44D-B811CE8215B4}">
      <dgm:prSet phldrT="[Text]" custT="1"/>
      <dgm:spPr/>
      <dgm:t>
        <a:bodyPr/>
        <a:lstStyle/>
        <a:p>
          <a:r>
            <a:rPr lang="en-US" sz="1000" dirty="0"/>
            <a:t>Air Cooler and Fridge</a:t>
          </a:r>
        </a:p>
      </dgm:t>
    </dgm:pt>
    <dgm:pt modelId="{59002C10-518B-AE4C-A108-07985C4003BD}" type="parTrans" cxnId="{0071445E-DBA6-E247-A784-D4F4476BAFE3}">
      <dgm:prSet/>
      <dgm:spPr/>
      <dgm:t>
        <a:bodyPr/>
        <a:lstStyle/>
        <a:p>
          <a:endParaRPr lang="en-US"/>
        </a:p>
      </dgm:t>
    </dgm:pt>
    <dgm:pt modelId="{2651CED8-578D-E54D-A882-46389EC626EA}" type="sibTrans" cxnId="{0071445E-DBA6-E247-A784-D4F4476BAFE3}">
      <dgm:prSet/>
      <dgm:spPr/>
      <dgm:t>
        <a:bodyPr/>
        <a:lstStyle/>
        <a:p>
          <a:endParaRPr lang="en-US"/>
        </a:p>
      </dgm:t>
    </dgm:pt>
    <dgm:pt modelId="{33D1CA67-53C2-1D4C-9084-342B0A9BBCFC}">
      <dgm:prSet phldrT="[Text]" custT="1"/>
      <dgm:spPr/>
      <dgm:t>
        <a:bodyPr/>
        <a:lstStyle/>
        <a:p>
          <a:r>
            <a:rPr lang="en-US" sz="1050" b="1" dirty="0"/>
            <a:t>Basic</a:t>
          </a:r>
        </a:p>
      </dgm:t>
    </dgm:pt>
    <dgm:pt modelId="{3E9A8831-8684-5745-9836-20EBA4D93404}" type="parTrans" cxnId="{EF87FB37-19B7-0B48-89EE-92063701A076}">
      <dgm:prSet/>
      <dgm:spPr/>
      <dgm:t>
        <a:bodyPr/>
        <a:lstStyle/>
        <a:p>
          <a:endParaRPr lang="en-US"/>
        </a:p>
      </dgm:t>
    </dgm:pt>
    <dgm:pt modelId="{157A96CA-54D3-504A-82F4-3CB85D561010}" type="sibTrans" cxnId="{EF87FB37-19B7-0B48-89EE-92063701A076}">
      <dgm:prSet/>
      <dgm:spPr/>
      <dgm:t>
        <a:bodyPr/>
        <a:lstStyle/>
        <a:p>
          <a:endParaRPr lang="en-US"/>
        </a:p>
      </dgm:t>
    </dgm:pt>
    <dgm:pt modelId="{20DC4C58-1E4C-C54E-934C-D0DEF56010F3}">
      <dgm:prSet phldrT="[Text]" custT="1"/>
      <dgm:spPr/>
      <dgm:t>
        <a:bodyPr/>
        <a:lstStyle/>
        <a:p>
          <a:r>
            <a:rPr lang="en-US" sz="1000" dirty="0"/>
            <a:t>Electric Fan and Colour TV</a:t>
          </a:r>
        </a:p>
      </dgm:t>
    </dgm:pt>
    <dgm:pt modelId="{F39F95FB-44E7-3E4A-9056-C0E4B987B38D}" type="parTrans" cxnId="{8740EB69-8373-AC46-8A8C-847FD8A9B4A1}">
      <dgm:prSet/>
      <dgm:spPr/>
      <dgm:t>
        <a:bodyPr/>
        <a:lstStyle/>
        <a:p>
          <a:endParaRPr lang="en-US"/>
        </a:p>
      </dgm:t>
    </dgm:pt>
    <dgm:pt modelId="{EE45D5DD-C926-8A4B-A590-A548A7BDF0E6}" type="sibTrans" cxnId="{8740EB69-8373-AC46-8A8C-847FD8A9B4A1}">
      <dgm:prSet/>
      <dgm:spPr/>
      <dgm:t>
        <a:bodyPr/>
        <a:lstStyle/>
        <a:p>
          <a:endParaRPr lang="en-US"/>
        </a:p>
      </dgm:t>
    </dgm:pt>
    <dgm:pt modelId="{688EDA73-481E-A548-AE2F-3A2955FB4927}" type="pres">
      <dgm:prSet presAssocID="{907DF177-BF3B-7A47-A097-FBCB8B4B7045}" presName="theList" presStyleCnt="0">
        <dgm:presLayoutVars>
          <dgm:dir/>
          <dgm:animLvl val="lvl"/>
          <dgm:resizeHandles val="exact"/>
        </dgm:presLayoutVars>
      </dgm:prSet>
      <dgm:spPr/>
      <dgm:t>
        <a:bodyPr/>
        <a:lstStyle/>
        <a:p>
          <a:endParaRPr lang="en-GB"/>
        </a:p>
      </dgm:t>
    </dgm:pt>
    <dgm:pt modelId="{FE00B728-D6B4-D542-9C9F-826E664C45A6}" type="pres">
      <dgm:prSet presAssocID="{9473BB2C-8C8D-CE4C-8D69-2E2E244491DF}" presName="compNode" presStyleCnt="0"/>
      <dgm:spPr/>
    </dgm:pt>
    <dgm:pt modelId="{3B73B515-168E-8F44-B818-9A33EB943ED1}" type="pres">
      <dgm:prSet presAssocID="{9473BB2C-8C8D-CE4C-8D69-2E2E244491DF}" presName="aNode" presStyleLbl="bgShp" presStyleIdx="0" presStyleCnt="3"/>
      <dgm:spPr/>
      <dgm:t>
        <a:bodyPr/>
        <a:lstStyle/>
        <a:p>
          <a:endParaRPr lang="en-GB"/>
        </a:p>
      </dgm:t>
    </dgm:pt>
    <dgm:pt modelId="{8FE01A48-4A90-2640-B7E8-10D979947CB7}" type="pres">
      <dgm:prSet presAssocID="{9473BB2C-8C8D-CE4C-8D69-2E2E244491DF}" presName="textNode" presStyleLbl="bgShp" presStyleIdx="0" presStyleCnt="3"/>
      <dgm:spPr/>
      <dgm:t>
        <a:bodyPr/>
        <a:lstStyle/>
        <a:p>
          <a:endParaRPr lang="en-GB"/>
        </a:p>
      </dgm:t>
    </dgm:pt>
    <dgm:pt modelId="{B0DA0BDC-7AB2-CD40-BC69-77EA272EC6A2}" type="pres">
      <dgm:prSet presAssocID="{9473BB2C-8C8D-CE4C-8D69-2E2E244491DF}" presName="compChildNode" presStyleCnt="0"/>
      <dgm:spPr/>
    </dgm:pt>
    <dgm:pt modelId="{2F159D6D-F0F2-E346-A5F9-DC858F38FCDF}" type="pres">
      <dgm:prSet presAssocID="{9473BB2C-8C8D-CE4C-8D69-2E2E244491DF}" presName="theInnerList" presStyleCnt="0"/>
      <dgm:spPr/>
    </dgm:pt>
    <dgm:pt modelId="{AB9B54EA-AD34-5F48-8BF4-9C0FEFB604CE}" type="pres">
      <dgm:prSet presAssocID="{AD58F777-D403-7C41-ACA0-199F4E44E2D4}" presName="childNode" presStyleLbl="node1" presStyleIdx="0" presStyleCnt="3">
        <dgm:presLayoutVars>
          <dgm:bulletEnabled val="1"/>
        </dgm:presLayoutVars>
      </dgm:prSet>
      <dgm:spPr/>
      <dgm:t>
        <a:bodyPr/>
        <a:lstStyle/>
        <a:p>
          <a:endParaRPr lang="en-GB"/>
        </a:p>
      </dgm:t>
    </dgm:pt>
    <dgm:pt modelId="{4F8E395B-0BF0-274A-B5B0-E4D96A10EA99}" type="pres">
      <dgm:prSet presAssocID="{9473BB2C-8C8D-CE4C-8D69-2E2E244491DF}" presName="aSpace" presStyleCnt="0"/>
      <dgm:spPr/>
    </dgm:pt>
    <dgm:pt modelId="{F32094E4-91D1-BC46-87B8-421D1B239AE4}" type="pres">
      <dgm:prSet presAssocID="{667F3AAB-9E19-3441-B64D-D8A4DC1B1525}" presName="compNode" presStyleCnt="0"/>
      <dgm:spPr/>
    </dgm:pt>
    <dgm:pt modelId="{BADA6E08-8199-8146-AD8D-9BC16AE8CB8E}" type="pres">
      <dgm:prSet presAssocID="{667F3AAB-9E19-3441-B64D-D8A4DC1B1525}" presName="aNode" presStyleLbl="bgShp" presStyleIdx="1" presStyleCnt="3"/>
      <dgm:spPr/>
      <dgm:t>
        <a:bodyPr/>
        <a:lstStyle/>
        <a:p>
          <a:endParaRPr lang="en-GB"/>
        </a:p>
      </dgm:t>
    </dgm:pt>
    <dgm:pt modelId="{7F01F0DF-EDE4-3A46-A157-803138E81645}" type="pres">
      <dgm:prSet presAssocID="{667F3AAB-9E19-3441-B64D-D8A4DC1B1525}" presName="textNode" presStyleLbl="bgShp" presStyleIdx="1" presStyleCnt="3"/>
      <dgm:spPr/>
      <dgm:t>
        <a:bodyPr/>
        <a:lstStyle/>
        <a:p>
          <a:endParaRPr lang="en-GB"/>
        </a:p>
      </dgm:t>
    </dgm:pt>
    <dgm:pt modelId="{F2762C42-366E-A04D-A09A-23D3AB438EDE}" type="pres">
      <dgm:prSet presAssocID="{667F3AAB-9E19-3441-B64D-D8A4DC1B1525}" presName="compChildNode" presStyleCnt="0"/>
      <dgm:spPr/>
    </dgm:pt>
    <dgm:pt modelId="{61CD6A48-DBCF-F849-B768-5CEEF88FB20B}" type="pres">
      <dgm:prSet presAssocID="{667F3AAB-9E19-3441-B64D-D8A4DC1B1525}" presName="theInnerList" presStyleCnt="0"/>
      <dgm:spPr/>
    </dgm:pt>
    <dgm:pt modelId="{7BE58839-B80F-D749-96F4-E2A2EED0D5C4}" type="pres">
      <dgm:prSet presAssocID="{9AA3624B-40F2-2647-A44D-B811CE8215B4}" presName="childNode" presStyleLbl="node1" presStyleIdx="1" presStyleCnt="3">
        <dgm:presLayoutVars>
          <dgm:bulletEnabled val="1"/>
        </dgm:presLayoutVars>
      </dgm:prSet>
      <dgm:spPr/>
      <dgm:t>
        <a:bodyPr/>
        <a:lstStyle/>
        <a:p>
          <a:endParaRPr lang="en-GB"/>
        </a:p>
      </dgm:t>
    </dgm:pt>
    <dgm:pt modelId="{01FB6996-1FCF-944E-8E65-651D42103886}" type="pres">
      <dgm:prSet presAssocID="{667F3AAB-9E19-3441-B64D-D8A4DC1B1525}" presName="aSpace" presStyleCnt="0"/>
      <dgm:spPr/>
    </dgm:pt>
    <dgm:pt modelId="{7E49A171-DFA3-F548-9832-F1DE91898032}" type="pres">
      <dgm:prSet presAssocID="{33D1CA67-53C2-1D4C-9084-342B0A9BBCFC}" presName="compNode" presStyleCnt="0"/>
      <dgm:spPr/>
    </dgm:pt>
    <dgm:pt modelId="{A08D5F0B-D56B-F04D-A2E1-BF1BAAB06213}" type="pres">
      <dgm:prSet presAssocID="{33D1CA67-53C2-1D4C-9084-342B0A9BBCFC}" presName="aNode" presStyleLbl="bgShp" presStyleIdx="2" presStyleCnt="3" custLinFactNeighborX="1665"/>
      <dgm:spPr/>
      <dgm:t>
        <a:bodyPr/>
        <a:lstStyle/>
        <a:p>
          <a:endParaRPr lang="en-GB"/>
        </a:p>
      </dgm:t>
    </dgm:pt>
    <dgm:pt modelId="{ACD8980B-AC2C-CA42-BB25-95EE6F14947E}" type="pres">
      <dgm:prSet presAssocID="{33D1CA67-53C2-1D4C-9084-342B0A9BBCFC}" presName="textNode" presStyleLbl="bgShp" presStyleIdx="2" presStyleCnt="3"/>
      <dgm:spPr/>
      <dgm:t>
        <a:bodyPr/>
        <a:lstStyle/>
        <a:p>
          <a:endParaRPr lang="en-GB"/>
        </a:p>
      </dgm:t>
    </dgm:pt>
    <dgm:pt modelId="{80FA0B68-9A44-7040-844B-903463443889}" type="pres">
      <dgm:prSet presAssocID="{33D1CA67-53C2-1D4C-9084-342B0A9BBCFC}" presName="compChildNode" presStyleCnt="0"/>
      <dgm:spPr/>
    </dgm:pt>
    <dgm:pt modelId="{23FCE62F-FF3A-8E4F-9E74-987016178B72}" type="pres">
      <dgm:prSet presAssocID="{33D1CA67-53C2-1D4C-9084-342B0A9BBCFC}" presName="theInnerList" presStyleCnt="0"/>
      <dgm:spPr/>
    </dgm:pt>
    <dgm:pt modelId="{E43CEC07-2FEC-9E4F-8A0C-F38EF445D373}" type="pres">
      <dgm:prSet presAssocID="{20DC4C58-1E4C-C54E-934C-D0DEF56010F3}" presName="childNode" presStyleLbl="node1" presStyleIdx="2" presStyleCnt="3">
        <dgm:presLayoutVars>
          <dgm:bulletEnabled val="1"/>
        </dgm:presLayoutVars>
      </dgm:prSet>
      <dgm:spPr/>
      <dgm:t>
        <a:bodyPr/>
        <a:lstStyle/>
        <a:p>
          <a:endParaRPr lang="en-GB"/>
        </a:p>
      </dgm:t>
    </dgm:pt>
  </dgm:ptLst>
  <dgm:cxnLst>
    <dgm:cxn modelId="{A74A652A-65EC-FA46-B95C-3F54419C5990}" srcId="{9473BB2C-8C8D-CE4C-8D69-2E2E244491DF}" destId="{AD58F777-D403-7C41-ACA0-199F4E44E2D4}" srcOrd="0" destOrd="0" parTransId="{CDC975EA-A8CE-8E47-81AB-7697857B53AA}" sibTransId="{E36634FE-F992-CB4E-AAB6-889688D3AC0D}"/>
    <dgm:cxn modelId="{40C965AF-70AD-8E42-AAD8-C9CA0795E8D7}" type="presOf" srcId="{9473BB2C-8C8D-CE4C-8D69-2E2E244491DF}" destId="{8FE01A48-4A90-2640-B7E8-10D979947CB7}" srcOrd="1" destOrd="0" presId="urn:microsoft.com/office/officeart/2005/8/layout/lProcess2"/>
    <dgm:cxn modelId="{962FA5C0-9B82-3E40-964F-8D882795731F}" srcId="{907DF177-BF3B-7A47-A097-FBCB8B4B7045}" destId="{9473BB2C-8C8D-CE4C-8D69-2E2E244491DF}" srcOrd="0" destOrd="0" parTransId="{F5FFADAC-5DFD-044A-8ED3-3B0533FA782E}" sibTransId="{8070A25F-4693-FC49-A628-86312F72DDEC}"/>
    <dgm:cxn modelId="{173B4E1E-2BE2-FF4E-9258-128342273F2A}" type="presOf" srcId="{20DC4C58-1E4C-C54E-934C-D0DEF56010F3}" destId="{E43CEC07-2FEC-9E4F-8A0C-F38EF445D373}" srcOrd="0" destOrd="0" presId="urn:microsoft.com/office/officeart/2005/8/layout/lProcess2"/>
    <dgm:cxn modelId="{569EA003-2CB3-4441-A5C9-388ED7C8D4F2}" type="presOf" srcId="{33D1CA67-53C2-1D4C-9084-342B0A9BBCFC}" destId="{A08D5F0B-D56B-F04D-A2E1-BF1BAAB06213}" srcOrd="0" destOrd="0" presId="urn:microsoft.com/office/officeart/2005/8/layout/lProcess2"/>
    <dgm:cxn modelId="{081C56B5-5C64-F84C-8102-F43785E64E1B}" type="presOf" srcId="{33D1CA67-53C2-1D4C-9084-342B0A9BBCFC}" destId="{ACD8980B-AC2C-CA42-BB25-95EE6F14947E}" srcOrd="1" destOrd="0" presId="urn:microsoft.com/office/officeart/2005/8/layout/lProcess2"/>
    <dgm:cxn modelId="{8740EB69-8373-AC46-8A8C-847FD8A9B4A1}" srcId="{33D1CA67-53C2-1D4C-9084-342B0A9BBCFC}" destId="{20DC4C58-1E4C-C54E-934C-D0DEF56010F3}" srcOrd="0" destOrd="0" parTransId="{F39F95FB-44E7-3E4A-9056-C0E4B987B38D}" sibTransId="{EE45D5DD-C926-8A4B-A590-A548A7BDF0E6}"/>
    <dgm:cxn modelId="{7E8A952D-FB37-624E-83F0-9DE2648CF04E}" srcId="{907DF177-BF3B-7A47-A097-FBCB8B4B7045}" destId="{667F3AAB-9E19-3441-B64D-D8A4DC1B1525}" srcOrd="1" destOrd="0" parTransId="{4330A438-4259-914C-A62F-19967C6670AF}" sibTransId="{2E8BFCD8-F236-D44F-91CD-B86D7A8B7CF5}"/>
    <dgm:cxn modelId="{0071445E-DBA6-E247-A784-D4F4476BAFE3}" srcId="{667F3AAB-9E19-3441-B64D-D8A4DC1B1525}" destId="{9AA3624B-40F2-2647-A44D-B811CE8215B4}" srcOrd="0" destOrd="0" parTransId="{59002C10-518B-AE4C-A108-07985C4003BD}" sibTransId="{2651CED8-578D-E54D-A882-46389EC626EA}"/>
    <dgm:cxn modelId="{25834CFC-B578-6240-AB2F-F7803E228405}" type="presOf" srcId="{907DF177-BF3B-7A47-A097-FBCB8B4B7045}" destId="{688EDA73-481E-A548-AE2F-3A2955FB4927}" srcOrd="0" destOrd="0" presId="urn:microsoft.com/office/officeart/2005/8/layout/lProcess2"/>
    <dgm:cxn modelId="{EF87FB37-19B7-0B48-89EE-92063701A076}" srcId="{907DF177-BF3B-7A47-A097-FBCB8B4B7045}" destId="{33D1CA67-53C2-1D4C-9084-342B0A9BBCFC}" srcOrd="2" destOrd="0" parTransId="{3E9A8831-8684-5745-9836-20EBA4D93404}" sibTransId="{157A96CA-54D3-504A-82F4-3CB85D561010}"/>
    <dgm:cxn modelId="{DB53B3B3-AB80-3A40-9D61-56ECE4DB65CE}" type="presOf" srcId="{9473BB2C-8C8D-CE4C-8D69-2E2E244491DF}" destId="{3B73B515-168E-8F44-B818-9A33EB943ED1}" srcOrd="0" destOrd="0" presId="urn:microsoft.com/office/officeart/2005/8/layout/lProcess2"/>
    <dgm:cxn modelId="{5B7CED37-38AF-1C40-96A7-45B8540C1652}" type="presOf" srcId="{9AA3624B-40F2-2647-A44D-B811CE8215B4}" destId="{7BE58839-B80F-D749-96F4-E2A2EED0D5C4}" srcOrd="0" destOrd="0" presId="urn:microsoft.com/office/officeart/2005/8/layout/lProcess2"/>
    <dgm:cxn modelId="{4F3CE0BE-5CFA-B64B-9C46-EB04531C01F5}" type="presOf" srcId="{667F3AAB-9E19-3441-B64D-D8A4DC1B1525}" destId="{7F01F0DF-EDE4-3A46-A157-803138E81645}" srcOrd="1" destOrd="0" presId="urn:microsoft.com/office/officeart/2005/8/layout/lProcess2"/>
    <dgm:cxn modelId="{037706C8-F140-0A47-BFB3-FAF2DA123A26}" type="presOf" srcId="{AD58F777-D403-7C41-ACA0-199F4E44E2D4}" destId="{AB9B54EA-AD34-5F48-8BF4-9C0FEFB604CE}" srcOrd="0" destOrd="0" presId="urn:microsoft.com/office/officeart/2005/8/layout/lProcess2"/>
    <dgm:cxn modelId="{5F8438A7-7E5D-D545-BC47-A5C933549951}" type="presOf" srcId="{667F3AAB-9E19-3441-B64D-D8A4DC1B1525}" destId="{BADA6E08-8199-8146-AD8D-9BC16AE8CB8E}" srcOrd="0" destOrd="0" presId="urn:microsoft.com/office/officeart/2005/8/layout/lProcess2"/>
    <dgm:cxn modelId="{C137816C-BE11-B645-A2F5-78AF9BFD7780}" type="presParOf" srcId="{688EDA73-481E-A548-AE2F-3A2955FB4927}" destId="{FE00B728-D6B4-D542-9C9F-826E664C45A6}" srcOrd="0" destOrd="0" presId="urn:microsoft.com/office/officeart/2005/8/layout/lProcess2"/>
    <dgm:cxn modelId="{700BE827-FE90-9547-8B49-C30F72BFEF6B}" type="presParOf" srcId="{FE00B728-D6B4-D542-9C9F-826E664C45A6}" destId="{3B73B515-168E-8F44-B818-9A33EB943ED1}" srcOrd="0" destOrd="0" presId="urn:microsoft.com/office/officeart/2005/8/layout/lProcess2"/>
    <dgm:cxn modelId="{5A71C62F-DFB8-4A41-BD3B-D25D4F8A5B2A}" type="presParOf" srcId="{FE00B728-D6B4-D542-9C9F-826E664C45A6}" destId="{8FE01A48-4A90-2640-B7E8-10D979947CB7}" srcOrd="1" destOrd="0" presId="urn:microsoft.com/office/officeart/2005/8/layout/lProcess2"/>
    <dgm:cxn modelId="{1A335047-D6AA-8643-BC93-0E1FFC84EE8F}" type="presParOf" srcId="{FE00B728-D6B4-D542-9C9F-826E664C45A6}" destId="{B0DA0BDC-7AB2-CD40-BC69-77EA272EC6A2}" srcOrd="2" destOrd="0" presId="urn:microsoft.com/office/officeart/2005/8/layout/lProcess2"/>
    <dgm:cxn modelId="{72613A88-2BAA-4A4C-83E0-48E88F5E997C}" type="presParOf" srcId="{B0DA0BDC-7AB2-CD40-BC69-77EA272EC6A2}" destId="{2F159D6D-F0F2-E346-A5F9-DC858F38FCDF}" srcOrd="0" destOrd="0" presId="urn:microsoft.com/office/officeart/2005/8/layout/lProcess2"/>
    <dgm:cxn modelId="{D67CBF73-8314-CE45-BB98-58335AAA40E7}" type="presParOf" srcId="{2F159D6D-F0F2-E346-A5F9-DC858F38FCDF}" destId="{AB9B54EA-AD34-5F48-8BF4-9C0FEFB604CE}" srcOrd="0" destOrd="0" presId="urn:microsoft.com/office/officeart/2005/8/layout/lProcess2"/>
    <dgm:cxn modelId="{973D9E3A-562E-1648-BF99-4527208FE331}" type="presParOf" srcId="{688EDA73-481E-A548-AE2F-3A2955FB4927}" destId="{4F8E395B-0BF0-274A-B5B0-E4D96A10EA99}" srcOrd="1" destOrd="0" presId="urn:microsoft.com/office/officeart/2005/8/layout/lProcess2"/>
    <dgm:cxn modelId="{41C0CD56-C6FE-B146-B265-525890EF7E6F}" type="presParOf" srcId="{688EDA73-481E-A548-AE2F-3A2955FB4927}" destId="{F32094E4-91D1-BC46-87B8-421D1B239AE4}" srcOrd="2" destOrd="0" presId="urn:microsoft.com/office/officeart/2005/8/layout/lProcess2"/>
    <dgm:cxn modelId="{562F1104-A55E-394A-A60D-5E247048A7CB}" type="presParOf" srcId="{F32094E4-91D1-BC46-87B8-421D1B239AE4}" destId="{BADA6E08-8199-8146-AD8D-9BC16AE8CB8E}" srcOrd="0" destOrd="0" presId="urn:microsoft.com/office/officeart/2005/8/layout/lProcess2"/>
    <dgm:cxn modelId="{573E7FDF-59C5-F54E-8F35-0371A6B81F53}" type="presParOf" srcId="{F32094E4-91D1-BC46-87B8-421D1B239AE4}" destId="{7F01F0DF-EDE4-3A46-A157-803138E81645}" srcOrd="1" destOrd="0" presId="urn:microsoft.com/office/officeart/2005/8/layout/lProcess2"/>
    <dgm:cxn modelId="{A544B9A9-DA36-C84F-85BE-63B781028D7E}" type="presParOf" srcId="{F32094E4-91D1-BC46-87B8-421D1B239AE4}" destId="{F2762C42-366E-A04D-A09A-23D3AB438EDE}" srcOrd="2" destOrd="0" presId="urn:microsoft.com/office/officeart/2005/8/layout/lProcess2"/>
    <dgm:cxn modelId="{99CA0722-C1AB-F841-890F-ACE28A28DBCF}" type="presParOf" srcId="{F2762C42-366E-A04D-A09A-23D3AB438EDE}" destId="{61CD6A48-DBCF-F849-B768-5CEEF88FB20B}" srcOrd="0" destOrd="0" presId="urn:microsoft.com/office/officeart/2005/8/layout/lProcess2"/>
    <dgm:cxn modelId="{356A6F4F-5857-B043-9F4E-207C9E5131B3}" type="presParOf" srcId="{61CD6A48-DBCF-F849-B768-5CEEF88FB20B}" destId="{7BE58839-B80F-D749-96F4-E2A2EED0D5C4}" srcOrd="0" destOrd="0" presId="urn:microsoft.com/office/officeart/2005/8/layout/lProcess2"/>
    <dgm:cxn modelId="{3E4E3CF4-2CEA-F74E-B0E4-DADC39F73CC6}" type="presParOf" srcId="{688EDA73-481E-A548-AE2F-3A2955FB4927}" destId="{01FB6996-1FCF-944E-8E65-651D42103886}" srcOrd="3" destOrd="0" presId="urn:microsoft.com/office/officeart/2005/8/layout/lProcess2"/>
    <dgm:cxn modelId="{515C58BE-D64B-6141-86E4-BF7444EF929B}" type="presParOf" srcId="{688EDA73-481E-A548-AE2F-3A2955FB4927}" destId="{7E49A171-DFA3-F548-9832-F1DE91898032}" srcOrd="4" destOrd="0" presId="urn:microsoft.com/office/officeart/2005/8/layout/lProcess2"/>
    <dgm:cxn modelId="{0EDB9F2B-18B3-D249-B3BF-D79D4312F1F6}" type="presParOf" srcId="{7E49A171-DFA3-F548-9832-F1DE91898032}" destId="{A08D5F0B-D56B-F04D-A2E1-BF1BAAB06213}" srcOrd="0" destOrd="0" presId="urn:microsoft.com/office/officeart/2005/8/layout/lProcess2"/>
    <dgm:cxn modelId="{D661DE8B-8E5C-A742-A37E-57CDBDDE4AC4}" type="presParOf" srcId="{7E49A171-DFA3-F548-9832-F1DE91898032}" destId="{ACD8980B-AC2C-CA42-BB25-95EE6F14947E}" srcOrd="1" destOrd="0" presId="urn:microsoft.com/office/officeart/2005/8/layout/lProcess2"/>
    <dgm:cxn modelId="{55921B70-D636-8C41-A824-34ED10CB7A68}" type="presParOf" srcId="{7E49A171-DFA3-F548-9832-F1DE91898032}" destId="{80FA0B68-9A44-7040-844B-903463443889}" srcOrd="2" destOrd="0" presId="urn:microsoft.com/office/officeart/2005/8/layout/lProcess2"/>
    <dgm:cxn modelId="{C82ED8C6-B021-5F42-94BE-4A03C846D026}" type="presParOf" srcId="{80FA0B68-9A44-7040-844B-903463443889}" destId="{23FCE62F-FF3A-8E4F-9E74-987016178B72}" srcOrd="0" destOrd="0" presId="urn:microsoft.com/office/officeart/2005/8/layout/lProcess2"/>
    <dgm:cxn modelId="{9E41FD10-9609-5049-BA82-1601E43B1D10}" type="presParOf" srcId="{23FCE62F-FF3A-8E4F-9E74-987016178B72}" destId="{E43CEC07-2FEC-9E4F-8A0C-F38EF445D373}"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36887E-CA4B-AF46-A73A-70AD80D97D0A}" type="doc">
      <dgm:prSet loTypeId="urn:microsoft.com/office/officeart/2008/layout/VerticalCurvedList" loCatId="" qsTypeId="urn:microsoft.com/office/officeart/2005/8/quickstyle/simple3" qsCatId="simple" csTypeId="urn:microsoft.com/office/officeart/2005/8/colors/accent5_2" csCatId="accent5" phldr="1"/>
      <dgm:spPr/>
      <dgm:t>
        <a:bodyPr/>
        <a:lstStyle/>
        <a:p>
          <a:endParaRPr lang="en-US"/>
        </a:p>
      </dgm:t>
    </dgm:pt>
    <dgm:pt modelId="{C9EDFA5D-1A31-CA49-88B3-1E6099738DDD}">
      <dgm:prSet phldrT="[Text]" custT="1"/>
      <dgm:spPr/>
      <dgm:t>
        <a:bodyPr/>
        <a:lstStyle/>
        <a:p>
          <a:pPr marL="0" marR="0" lvl="0" indent="0" defTabSz="914400" eaLnBrk="1" fontAlgn="auto" latinLnBrk="0" hangingPunct="1">
            <a:lnSpc>
              <a:spcPct val="100000"/>
            </a:lnSpc>
            <a:spcBef>
              <a:spcPts val="0"/>
            </a:spcBef>
            <a:spcAft>
              <a:spcPts val="0"/>
            </a:spcAft>
            <a:buClrTx/>
            <a:buSzTx/>
            <a:buFontTx/>
            <a:buNone/>
            <a:tabLst/>
            <a:defRPr/>
          </a:pPr>
          <a:r>
            <a:rPr lang="en-IN" sz="1600" dirty="0">
              <a:solidFill>
                <a:schemeClr val="bg2">
                  <a:lumMod val="10000"/>
                </a:schemeClr>
              </a:solidFill>
              <a:latin typeface="+mj-lt"/>
            </a:rPr>
            <a:t>- Consumption patterns are highly stratified within/across Indian cities.</a:t>
          </a:r>
        </a:p>
        <a:p>
          <a:pPr marL="0" marR="0" lvl="0" indent="0" defTabSz="914400" eaLnBrk="1" fontAlgn="auto" latinLnBrk="0" hangingPunct="1">
            <a:lnSpc>
              <a:spcPct val="100000"/>
            </a:lnSpc>
            <a:spcBef>
              <a:spcPts val="0"/>
            </a:spcBef>
            <a:spcAft>
              <a:spcPts val="0"/>
            </a:spcAft>
            <a:buClrTx/>
            <a:buSzTx/>
            <a:buFontTx/>
            <a:buNone/>
            <a:tabLst/>
            <a:defRPr/>
          </a:pPr>
          <a:r>
            <a:rPr lang="en-IN" sz="1600" dirty="0">
              <a:solidFill>
                <a:schemeClr val="bg2">
                  <a:lumMod val="10000"/>
                </a:schemeClr>
              </a:solidFill>
              <a:latin typeface="+mj-lt"/>
            </a:rPr>
            <a:t>- </a:t>
          </a:r>
          <a:r>
            <a:rPr lang="en-IN" sz="1600" b="1" dirty="0">
              <a:solidFill>
                <a:schemeClr val="bg2">
                  <a:lumMod val="10000"/>
                </a:schemeClr>
              </a:solidFill>
              <a:latin typeface="+mj-lt"/>
            </a:rPr>
            <a:t>Status </a:t>
          </a:r>
          <a:r>
            <a:rPr lang="en-IN" sz="1600" dirty="0">
              <a:solidFill>
                <a:schemeClr val="bg2">
                  <a:lumMod val="10000"/>
                </a:schemeClr>
              </a:solidFill>
              <a:latin typeface="+mj-lt"/>
            </a:rPr>
            <a:t>is an key latent driver of consumption among top consumers.</a:t>
          </a:r>
        </a:p>
        <a:p>
          <a:pPr marL="0" lvl="0" defTabSz="622300">
            <a:lnSpc>
              <a:spcPct val="90000"/>
            </a:lnSpc>
            <a:spcBef>
              <a:spcPct val="0"/>
            </a:spcBef>
            <a:spcAft>
              <a:spcPct val="35000"/>
            </a:spcAft>
            <a:buNone/>
          </a:pPr>
          <a:r>
            <a:rPr lang="en-US" sz="1600" dirty="0">
              <a:solidFill>
                <a:schemeClr val="bg2">
                  <a:lumMod val="10000"/>
                </a:schemeClr>
              </a:solidFill>
              <a:latin typeface="+mj-lt"/>
            </a:rPr>
            <a:t>- Magnitude of </a:t>
          </a:r>
          <a:r>
            <a:rPr lang="en-US" sz="1600" b="1" dirty="0">
              <a:solidFill>
                <a:schemeClr val="bg2">
                  <a:lumMod val="10000"/>
                </a:schemeClr>
              </a:solidFill>
              <a:latin typeface="+mj-lt"/>
            </a:rPr>
            <a:t>socio-cultural attitudes </a:t>
          </a:r>
          <a:r>
            <a:rPr lang="en-US" sz="1600" dirty="0">
              <a:solidFill>
                <a:schemeClr val="bg2">
                  <a:lumMod val="10000"/>
                </a:schemeClr>
              </a:solidFill>
              <a:latin typeface="+mj-lt"/>
            </a:rPr>
            <a:t>and </a:t>
          </a:r>
          <a:r>
            <a:rPr lang="en-US" sz="1600" b="1" dirty="0">
              <a:solidFill>
                <a:schemeClr val="bg2">
                  <a:lumMod val="10000"/>
                </a:schemeClr>
              </a:solidFill>
              <a:latin typeface="+mj-lt"/>
            </a:rPr>
            <a:t>health-comfort </a:t>
          </a:r>
          <a:r>
            <a:rPr lang="en-US" sz="1600" dirty="0">
              <a:solidFill>
                <a:schemeClr val="bg2">
                  <a:lumMod val="10000"/>
                </a:schemeClr>
              </a:solidFill>
              <a:latin typeface="+mj-lt"/>
            </a:rPr>
            <a:t>targets are compelling high economic groups.</a:t>
          </a:r>
          <a:endParaRPr lang="en-US" sz="1600" dirty="0">
            <a:solidFill>
              <a:schemeClr val="bg2">
                <a:lumMod val="10000"/>
              </a:schemeClr>
            </a:solidFill>
          </a:endParaRPr>
        </a:p>
      </dgm:t>
    </dgm:pt>
    <dgm:pt modelId="{9E0A6E9D-F1B2-DC4E-80BB-72AEBD5EB75E}" type="parTrans" cxnId="{474C6402-576A-524E-B0B0-CAC1707FAD5E}">
      <dgm:prSet/>
      <dgm:spPr/>
      <dgm:t>
        <a:bodyPr/>
        <a:lstStyle/>
        <a:p>
          <a:endParaRPr lang="en-US"/>
        </a:p>
      </dgm:t>
    </dgm:pt>
    <dgm:pt modelId="{D73C6C5B-87B2-934F-9BDB-F1DE5719F8EB}" type="sibTrans" cxnId="{474C6402-576A-524E-B0B0-CAC1707FAD5E}">
      <dgm:prSet/>
      <dgm:spPr/>
      <dgm:t>
        <a:bodyPr/>
        <a:lstStyle/>
        <a:p>
          <a:endParaRPr lang="en-US"/>
        </a:p>
      </dgm:t>
    </dgm:pt>
    <dgm:pt modelId="{719F603C-00F4-D342-A53E-6E2A858BAE0C}">
      <dgm:prSet phldrT="[Text]" custT="1"/>
      <dgm:spPr/>
      <dgm:t>
        <a:bodyPr/>
        <a:lstStyle/>
        <a:p>
          <a:pPr>
            <a:buNone/>
          </a:pPr>
          <a:r>
            <a:rPr lang="en-IN" sz="1600" dirty="0">
              <a:latin typeface="+mj-lt"/>
            </a:rPr>
            <a:t>Gap in data: Future household surveys need to increase resolution on the status dimension</a:t>
          </a:r>
        </a:p>
        <a:p>
          <a:r>
            <a:rPr lang="en-US" sz="1600" dirty="0">
              <a:latin typeface="+mj-lt"/>
            </a:rPr>
            <a:t>- Low Carbon Consumption a </a:t>
          </a:r>
          <a:r>
            <a:rPr lang="en-US" sz="1600" b="1" dirty="0">
              <a:latin typeface="+mj-lt"/>
            </a:rPr>
            <a:t>Status Symbol</a:t>
          </a:r>
          <a:r>
            <a:rPr lang="en-US" sz="1600" dirty="0">
              <a:latin typeface="+mj-lt"/>
            </a:rPr>
            <a:t>?</a:t>
          </a:r>
        </a:p>
        <a:p>
          <a:r>
            <a:rPr lang="en-US" sz="1600" dirty="0">
              <a:latin typeface="+mj-lt"/>
            </a:rPr>
            <a:t>- Distinguishing between Necessary and Positional Consumption</a:t>
          </a:r>
          <a:endParaRPr lang="en-US" sz="1600" dirty="0"/>
        </a:p>
      </dgm:t>
    </dgm:pt>
    <dgm:pt modelId="{EC5285CC-5DFC-5C40-B558-A873359E8A92}" type="parTrans" cxnId="{07AE3721-21DE-EB47-B3E5-E5286BC97AF7}">
      <dgm:prSet/>
      <dgm:spPr/>
      <dgm:t>
        <a:bodyPr/>
        <a:lstStyle/>
        <a:p>
          <a:endParaRPr lang="en-US"/>
        </a:p>
      </dgm:t>
    </dgm:pt>
    <dgm:pt modelId="{9923FFAB-2164-F443-B91C-75676C00CA18}" type="sibTrans" cxnId="{07AE3721-21DE-EB47-B3E5-E5286BC97AF7}">
      <dgm:prSet/>
      <dgm:spPr/>
      <dgm:t>
        <a:bodyPr/>
        <a:lstStyle/>
        <a:p>
          <a:endParaRPr lang="en-US"/>
        </a:p>
      </dgm:t>
    </dgm:pt>
    <dgm:pt modelId="{71279435-9359-FD43-B6C1-3589EFEAD9F7}" type="pres">
      <dgm:prSet presAssocID="{F936887E-CA4B-AF46-A73A-70AD80D97D0A}" presName="Name0" presStyleCnt="0">
        <dgm:presLayoutVars>
          <dgm:chMax val="7"/>
          <dgm:chPref val="7"/>
          <dgm:dir/>
        </dgm:presLayoutVars>
      </dgm:prSet>
      <dgm:spPr/>
      <dgm:t>
        <a:bodyPr/>
        <a:lstStyle/>
        <a:p>
          <a:endParaRPr lang="en-GB"/>
        </a:p>
      </dgm:t>
    </dgm:pt>
    <dgm:pt modelId="{9B651F4A-D879-184A-B789-87C2C687D4C7}" type="pres">
      <dgm:prSet presAssocID="{F936887E-CA4B-AF46-A73A-70AD80D97D0A}" presName="Name1" presStyleCnt="0"/>
      <dgm:spPr/>
    </dgm:pt>
    <dgm:pt modelId="{059A8015-EEB8-6D40-BC28-32FCC26CA9CE}" type="pres">
      <dgm:prSet presAssocID="{F936887E-CA4B-AF46-A73A-70AD80D97D0A}" presName="cycle" presStyleCnt="0"/>
      <dgm:spPr/>
    </dgm:pt>
    <dgm:pt modelId="{3FFD0500-F660-3041-A8B1-3AA17F099F68}" type="pres">
      <dgm:prSet presAssocID="{F936887E-CA4B-AF46-A73A-70AD80D97D0A}" presName="srcNode" presStyleLbl="node1" presStyleIdx="0" presStyleCnt="2"/>
      <dgm:spPr/>
    </dgm:pt>
    <dgm:pt modelId="{19A0CCE9-7DB0-DF44-8FDE-67C6AC2E2EC3}" type="pres">
      <dgm:prSet presAssocID="{F936887E-CA4B-AF46-A73A-70AD80D97D0A}" presName="conn" presStyleLbl="parChTrans1D2" presStyleIdx="0" presStyleCnt="1"/>
      <dgm:spPr/>
      <dgm:t>
        <a:bodyPr/>
        <a:lstStyle/>
        <a:p>
          <a:endParaRPr lang="en-GB"/>
        </a:p>
      </dgm:t>
    </dgm:pt>
    <dgm:pt modelId="{10014EDD-6384-8047-8267-A46FF2E379C4}" type="pres">
      <dgm:prSet presAssocID="{F936887E-CA4B-AF46-A73A-70AD80D97D0A}" presName="extraNode" presStyleLbl="node1" presStyleIdx="0" presStyleCnt="2"/>
      <dgm:spPr/>
    </dgm:pt>
    <dgm:pt modelId="{922EB33C-AD1F-0942-AC08-A1E762252F5F}" type="pres">
      <dgm:prSet presAssocID="{F936887E-CA4B-AF46-A73A-70AD80D97D0A}" presName="dstNode" presStyleLbl="node1" presStyleIdx="0" presStyleCnt="2"/>
      <dgm:spPr/>
    </dgm:pt>
    <dgm:pt modelId="{9C9C0C1C-B54D-B64A-9F8A-AB23AFA0A3C9}" type="pres">
      <dgm:prSet presAssocID="{C9EDFA5D-1A31-CA49-88B3-1E6099738DDD}" presName="text_1" presStyleLbl="node1" presStyleIdx="0" presStyleCnt="2" custScaleY="97425">
        <dgm:presLayoutVars>
          <dgm:bulletEnabled val="1"/>
        </dgm:presLayoutVars>
      </dgm:prSet>
      <dgm:spPr/>
      <dgm:t>
        <a:bodyPr/>
        <a:lstStyle/>
        <a:p>
          <a:endParaRPr lang="en-GB"/>
        </a:p>
      </dgm:t>
    </dgm:pt>
    <dgm:pt modelId="{9B81BCB3-100F-6241-B4BF-240CE271BF96}" type="pres">
      <dgm:prSet presAssocID="{C9EDFA5D-1A31-CA49-88B3-1E6099738DDD}" presName="accent_1" presStyleCnt="0"/>
      <dgm:spPr/>
    </dgm:pt>
    <dgm:pt modelId="{E53CC4DE-EB16-0C49-A61B-9D2ADFE9E0D4}" type="pres">
      <dgm:prSet presAssocID="{C9EDFA5D-1A31-CA49-88B3-1E6099738DDD}" presName="accentRepeatNode" presStyleLbl="solidFgAcc1" presStyleIdx="0" presStyleCnt="2"/>
      <dgm:spPr/>
    </dgm:pt>
    <dgm:pt modelId="{308BF06A-EC14-5D46-BFA9-3B5D0B99862B}" type="pres">
      <dgm:prSet presAssocID="{719F603C-00F4-D342-A53E-6E2A858BAE0C}" presName="text_2" presStyleLbl="node1" presStyleIdx="1" presStyleCnt="2">
        <dgm:presLayoutVars>
          <dgm:bulletEnabled val="1"/>
        </dgm:presLayoutVars>
      </dgm:prSet>
      <dgm:spPr/>
      <dgm:t>
        <a:bodyPr/>
        <a:lstStyle/>
        <a:p>
          <a:endParaRPr lang="en-GB"/>
        </a:p>
      </dgm:t>
    </dgm:pt>
    <dgm:pt modelId="{BF183014-9A75-BD4A-91F7-1814FAC0C1BC}" type="pres">
      <dgm:prSet presAssocID="{719F603C-00F4-D342-A53E-6E2A858BAE0C}" presName="accent_2" presStyleCnt="0"/>
      <dgm:spPr/>
    </dgm:pt>
    <dgm:pt modelId="{C7B2340C-A87B-9945-B664-1486A5C0FD8E}" type="pres">
      <dgm:prSet presAssocID="{719F603C-00F4-D342-A53E-6E2A858BAE0C}" presName="accentRepeatNode" presStyleLbl="solidFgAcc1" presStyleIdx="1" presStyleCnt="2"/>
      <dgm:spPr/>
    </dgm:pt>
  </dgm:ptLst>
  <dgm:cxnLst>
    <dgm:cxn modelId="{07AE3721-21DE-EB47-B3E5-E5286BC97AF7}" srcId="{F936887E-CA4B-AF46-A73A-70AD80D97D0A}" destId="{719F603C-00F4-D342-A53E-6E2A858BAE0C}" srcOrd="1" destOrd="0" parTransId="{EC5285CC-5DFC-5C40-B558-A873359E8A92}" sibTransId="{9923FFAB-2164-F443-B91C-75676C00CA18}"/>
    <dgm:cxn modelId="{E53C6479-20C4-6F43-AB6C-480E448FB8F3}" type="presOf" srcId="{D73C6C5B-87B2-934F-9BDB-F1DE5719F8EB}" destId="{19A0CCE9-7DB0-DF44-8FDE-67C6AC2E2EC3}" srcOrd="0" destOrd="0" presId="urn:microsoft.com/office/officeart/2008/layout/VerticalCurvedList"/>
    <dgm:cxn modelId="{474C6402-576A-524E-B0B0-CAC1707FAD5E}" srcId="{F936887E-CA4B-AF46-A73A-70AD80D97D0A}" destId="{C9EDFA5D-1A31-CA49-88B3-1E6099738DDD}" srcOrd="0" destOrd="0" parTransId="{9E0A6E9D-F1B2-DC4E-80BB-72AEBD5EB75E}" sibTransId="{D73C6C5B-87B2-934F-9BDB-F1DE5719F8EB}"/>
    <dgm:cxn modelId="{470E2DA0-1158-A04B-815D-8F7FF0D21C2B}" type="presOf" srcId="{F936887E-CA4B-AF46-A73A-70AD80D97D0A}" destId="{71279435-9359-FD43-B6C1-3589EFEAD9F7}" srcOrd="0" destOrd="0" presId="urn:microsoft.com/office/officeart/2008/layout/VerticalCurvedList"/>
    <dgm:cxn modelId="{3785411D-5AF2-3849-B826-3A80303A158B}" type="presOf" srcId="{719F603C-00F4-D342-A53E-6E2A858BAE0C}" destId="{308BF06A-EC14-5D46-BFA9-3B5D0B99862B}" srcOrd="0" destOrd="0" presId="urn:microsoft.com/office/officeart/2008/layout/VerticalCurvedList"/>
    <dgm:cxn modelId="{FB072A4E-3DCE-D14C-87EF-A7C570DA8077}" type="presOf" srcId="{C9EDFA5D-1A31-CA49-88B3-1E6099738DDD}" destId="{9C9C0C1C-B54D-B64A-9F8A-AB23AFA0A3C9}" srcOrd="0" destOrd="0" presId="urn:microsoft.com/office/officeart/2008/layout/VerticalCurvedList"/>
    <dgm:cxn modelId="{B1A07CF8-61FE-454C-8E86-0F5EBB1929E9}" type="presParOf" srcId="{71279435-9359-FD43-B6C1-3589EFEAD9F7}" destId="{9B651F4A-D879-184A-B789-87C2C687D4C7}" srcOrd="0" destOrd="0" presId="urn:microsoft.com/office/officeart/2008/layout/VerticalCurvedList"/>
    <dgm:cxn modelId="{6D26B8A7-6F31-804F-86F1-4C1315632F0F}" type="presParOf" srcId="{9B651F4A-D879-184A-B789-87C2C687D4C7}" destId="{059A8015-EEB8-6D40-BC28-32FCC26CA9CE}" srcOrd="0" destOrd="0" presId="urn:microsoft.com/office/officeart/2008/layout/VerticalCurvedList"/>
    <dgm:cxn modelId="{138E4D09-4BD5-C04D-B62A-2D88D2B48B15}" type="presParOf" srcId="{059A8015-EEB8-6D40-BC28-32FCC26CA9CE}" destId="{3FFD0500-F660-3041-A8B1-3AA17F099F68}" srcOrd="0" destOrd="0" presId="urn:microsoft.com/office/officeart/2008/layout/VerticalCurvedList"/>
    <dgm:cxn modelId="{A94C8914-02BC-0E47-8C1A-C395BE81598C}" type="presParOf" srcId="{059A8015-EEB8-6D40-BC28-32FCC26CA9CE}" destId="{19A0CCE9-7DB0-DF44-8FDE-67C6AC2E2EC3}" srcOrd="1" destOrd="0" presId="urn:microsoft.com/office/officeart/2008/layout/VerticalCurvedList"/>
    <dgm:cxn modelId="{8F1B2448-56BE-C144-ABC1-088E9BC617F3}" type="presParOf" srcId="{059A8015-EEB8-6D40-BC28-32FCC26CA9CE}" destId="{10014EDD-6384-8047-8267-A46FF2E379C4}" srcOrd="2" destOrd="0" presId="urn:microsoft.com/office/officeart/2008/layout/VerticalCurvedList"/>
    <dgm:cxn modelId="{8DF8C845-D896-E948-8329-9F6705EDD560}" type="presParOf" srcId="{059A8015-EEB8-6D40-BC28-32FCC26CA9CE}" destId="{922EB33C-AD1F-0942-AC08-A1E762252F5F}" srcOrd="3" destOrd="0" presId="urn:microsoft.com/office/officeart/2008/layout/VerticalCurvedList"/>
    <dgm:cxn modelId="{F8266158-8EF1-0F4A-8FA3-78C9BB6B86A1}" type="presParOf" srcId="{9B651F4A-D879-184A-B789-87C2C687D4C7}" destId="{9C9C0C1C-B54D-B64A-9F8A-AB23AFA0A3C9}" srcOrd="1" destOrd="0" presId="urn:microsoft.com/office/officeart/2008/layout/VerticalCurvedList"/>
    <dgm:cxn modelId="{8CED6DB3-E879-CA40-8F3B-C71B353B04FD}" type="presParOf" srcId="{9B651F4A-D879-184A-B789-87C2C687D4C7}" destId="{9B81BCB3-100F-6241-B4BF-240CE271BF96}" srcOrd="2" destOrd="0" presId="urn:microsoft.com/office/officeart/2008/layout/VerticalCurvedList"/>
    <dgm:cxn modelId="{73A96F66-8C59-A44E-B7C9-8431BFB95CF4}" type="presParOf" srcId="{9B81BCB3-100F-6241-B4BF-240CE271BF96}" destId="{E53CC4DE-EB16-0C49-A61B-9D2ADFE9E0D4}" srcOrd="0" destOrd="0" presId="urn:microsoft.com/office/officeart/2008/layout/VerticalCurvedList"/>
    <dgm:cxn modelId="{EE535B5B-B766-BF4D-863B-C4BAD6C39ADB}" type="presParOf" srcId="{9B651F4A-D879-184A-B789-87C2C687D4C7}" destId="{308BF06A-EC14-5D46-BFA9-3B5D0B99862B}" srcOrd="3" destOrd="0" presId="urn:microsoft.com/office/officeart/2008/layout/VerticalCurvedList"/>
    <dgm:cxn modelId="{20889B14-172C-3041-9FC1-7764BA148241}" type="presParOf" srcId="{9B651F4A-D879-184A-B789-87C2C687D4C7}" destId="{BF183014-9A75-BD4A-91F7-1814FAC0C1BC}" srcOrd="4" destOrd="0" presId="urn:microsoft.com/office/officeart/2008/layout/VerticalCurvedList"/>
    <dgm:cxn modelId="{E8C222B1-5A95-A54E-8371-B730A8A2AFF7}" type="presParOf" srcId="{BF183014-9A75-BD4A-91F7-1814FAC0C1BC}" destId="{C7B2340C-A87B-9945-B664-1486A5C0FD8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682E0-8474-A942-AB2E-780D206B4C38}" type="datetimeFigureOut">
              <a:rPr lang="en-US" smtClean="0"/>
              <a:t>10/22/2018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31D6BB-ECFA-6C46-9EA8-541A5B861E7F}" type="slidenum">
              <a:rPr lang="en-US" smtClean="0"/>
              <a:t>‹#›</a:t>
            </a:fld>
            <a:endParaRPr lang="en-US"/>
          </a:p>
        </p:txBody>
      </p:sp>
    </p:spTree>
    <p:extLst>
      <p:ext uri="{BB962C8B-B14F-4D97-AF65-F5344CB8AC3E}">
        <p14:creationId xmlns:p14="http://schemas.microsoft.com/office/powerpoint/2010/main" val="1285826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931D6BB-ECFA-6C46-9EA8-541A5B861E7F}" type="slidenum">
              <a:rPr lang="en-US" smtClean="0"/>
              <a:t>1</a:t>
            </a:fld>
            <a:endParaRPr lang="en-US"/>
          </a:p>
        </p:txBody>
      </p:sp>
    </p:spTree>
    <p:extLst>
      <p:ext uri="{BB962C8B-B14F-4D97-AF65-F5344CB8AC3E}">
        <p14:creationId xmlns:p14="http://schemas.microsoft.com/office/powerpoint/2010/main" val="1810282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IPCC fifth assessment report assumed the availability and use of CO2 removal technologies - Carbon Capture, BECCS, Geoengineering </a:t>
            </a:r>
            <a:r>
              <a:rPr lang="en-US" dirty="0" err="1"/>
              <a:t>etc</a:t>
            </a:r>
            <a:r>
              <a:rPr lang="en-US" dirty="0"/>
              <a:t> – to lower the global mitigation rates. However, the feasibility of these technologies is yet to be demonstrated.</a:t>
            </a:r>
          </a:p>
          <a:p>
            <a:r>
              <a:rPr lang="en-US" dirty="0"/>
              <a:t>Alongside, is the planning, construction and commissioning of large scale low energy carbon supply technologies – renewables, energy efficiency – it can not alone deliver the emission cuts that’s urgent to stay below 2 degrees. </a:t>
            </a:r>
          </a:p>
          <a:p>
            <a:r>
              <a:rPr lang="en-US" dirty="0"/>
              <a:t>This adds the spotlight to demand reduction in the immediate and near term as a complementary action towards emission reduction. This is now being endorsed by the IPCC through a chapter in the next assessment report.</a:t>
            </a:r>
          </a:p>
        </p:txBody>
      </p:sp>
      <p:sp>
        <p:nvSpPr>
          <p:cNvPr id="4" name="Slide Number Placeholder 3"/>
          <p:cNvSpPr>
            <a:spLocks noGrp="1"/>
          </p:cNvSpPr>
          <p:nvPr>
            <p:ph type="sldNum" sz="quarter" idx="5"/>
          </p:nvPr>
        </p:nvSpPr>
        <p:spPr/>
        <p:txBody>
          <a:bodyPr/>
          <a:lstStyle/>
          <a:p>
            <a:fld id="{0931D6BB-ECFA-6C46-9EA8-541A5B861E7F}" type="slidenum">
              <a:rPr lang="en-US" smtClean="0"/>
              <a:t>2</a:t>
            </a:fld>
            <a:endParaRPr lang="en-US"/>
          </a:p>
        </p:txBody>
      </p:sp>
    </p:spTree>
    <p:extLst>
      <p:ext uri="{BB962C8B-B14F-4D97-AF65-F5344CB8AC3E}">
        <p14:creationId xmlns:p14="http://schemas.microsoft.com/office/powerpoint/2010/main" val="1964331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Starting point is characterizing demand-side patterns and the associated emission levels - choices between alternative strategies</a:t>
            </a:r>
          </a:p>
          <a:p>
            <a:r>
              <a:rPr lang="en-US" dirty="0"/>
              <a:t>Second – Policy perspective and potential to reduce GHG – constraints, feasibility – further how well can they be embedded in daily routines and practices – different disciplines approach this stage with varied </a:t>
            </a:r>
            <a:r>
              <a:rPr lang="en-US" dirty="0" err="1"/>
              <a:t>pespectives</a:t>
            </a:r>
            <a:r>
              <a:rPr lang="en-US" dirty="0"/>
              <a:t>. – </a:t>
            </a:r>
            <a:r>
              <a:rPr lang="en-US" dirty="0" err="1"/>
              <a:t>Psychoclogy</a:t>
            </a:r>
            <a:r>
              <a:rPr lang="en-US" dirty="0"/>
              <a:t> – no perfect rationality; Sociology - Social Practice theory – socio-demographics, inequality etc.; Economics – welfare function; policies that address social norms may lead to large scale tipping points.</a:t>
            </a:r>
          </a:p>
          <a:p>
            <a:endParaRPr lang="en-US" dirty="0"/>
          </a:p>
          <a:p>
            <a:r>
              <a:rPr lang="en-US" dirty="0"/>
              <a:t>Third – Costs and potentials for emission reduction (through policy instruments), given the system dynamics </a:t>
            </a:r>
          </a:p>
          <a:p>
            <a:r>
              <a:rPr lang="en-US" dirty="0"/>
              <a:t>Fourth – wellbeing – often conflicting interests</a:t>
            </a:r>
          </a:p>
          <a:p>
            <a:r>
              <a:rPr lang="en-US" dirty="0"/>
              <a:t>Fifth – climate change mitigation – how the </a:t>
            </a:r>
            <a:r>
              <a:rPr lang="en-US" dirty="0" err="1"/>
              <a:t>mesures</a:t>
            </a:r>
            <a:r>
              <a:rPr lang="en-US" dirty="0"/>
              <a:t> play up on a global scale when interacting with supply system</a:t>
            </a:r>
          </a:p>
          <a:p>
            <a:r>
              <a:rPr lang="en-US" dirty="0"/>
              <a:t>Sixth – demand side assessments should be able to inform the </a:t>
            </a:r>
            <a:r>
              <a:rPr lang="en-US" dirty="0" err="1"/>
              <a:t>SDGpathways</a:t>
            </a:r>
            <a:r>
              <a:rPr lang="en-US" dirty="0"/>
              <a:t> – articulated in the Paris agreement </a:t>
            </a:r>
            <a:r>
              <a:rPr lang="en-US"/>
              <a:t>language through “</a:t>
            </a:r>
            <a:r>
              <a:rPr lang="en-US" dirty="0"/>
              <a:t>national </a:t>
            </a:r>
            <a:r>
              <a:rPr lang="en-US"/>
              <a:t>determined”</a:t>
            </a:r>
          </a:p>
          <a:p>
            <a:endParaRPr lang="en-US" dirty="0"/>
          </a:p>
        </p:txBody>
      </p:sp>
      <p:sp>
        <p:nvSpPr>
          <p:cNvPr id="4" name="Slide Number Placeholder 3"/>
          <p:cNvSpPr>
            <a:spLocks noGrp="1"/>
          </p:cNvSpPr>
          <p:nvPr>
            <p:ph type="sldNum" sz="quarter" idx="5"/>
          </p:nvPr>
        </p:nvSpPr>
        <p:spPr/>
        <p:txBody>
          <a:bodyPr/>
          <a:lstStyle/>
          <a:p>
            <a:fld id="{0931D6BB-ECFA-6C46-9EA8-541A5B861E7F}" type="slidenum">
              <a:rPr lang="en-US" smtClean="0"/>
              <a:t>4</a:t>
            </a:fld>
            <a:endParaRPr lang="en-US"/>
          </a:p>
        </p:txBody>
      </p:sp>
    </p:spTree>
    <p:extLst>
      <p:ext uri="{BB962C8B-B14F-4D97-AF65-F5344CB8AC3E}">
        <p14:creationId xmlns:p14="http://schemas.microsoft.com/office/powerpoint/2010/main" val="2885703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gives the regression results for a logit regression run to estimate the factors that influence the ownership of car by a household.</a:t>
            </a:r>
          </a:p>
          <a:p>
            <a:r>
              <a:rPr lang="en-US" dirty="0"/>
              <a:t>Off the 11 variables, the following have been significant. More importantly, the movement from non-metros to metro negative impacts the probability of car ownership. The impact is negative for Mumbai and Kolkata – the metros that have the oldest and better public transportations in the country. Quote </a:t>
            </a:r>
            <a:r>
              <a:rPr lang="en-US" sz="1200" kern="1200" dirty="0">
                <a:solidFill>
                  <a:schemeClr val="tx1"/>
                </a:solidFill>
                <a:latin typeface="+mn-lt"/>
                <a:ea typeface="+mn-ea"/>
                <a:cs typeface="+mn-cs"/>
              </a:rPr>
              <a:t>the </a:t>
            </a:r>
            <a:r>
              <a:rPr lang="en-IN" sz="1200" kern="1200" dirty="0">
                <a:solidFill>
                  <a:schemeClr val="tx1"/>
                </a:solidFill>
                <a:latin typeface="+mn-lt"/>
                <a:ea typeface="+mn-ea"/>
                <a:cs typeface="+mn-cs"/>
              </a:rPr>
              <a:t>The Future of Urban Mobility 2.0 Report (2013) –ranks (descending) as per Urban Mobility Index as– Kolkata, Mumbai, Hyderabad, Chennai, Bangalore and Delhi. This could justify the sign of significance.</a:t>
            </a:r>
          </a:p>
          <a:p>
            <a:endParaRPr lang="en-IN" sz="1200" kern="1200" dirty="0">
              <a:solidFill>
                <a:schemeClr val="tx1"/>
              </a:solidFill>
              <a:latin typeface="+mn-lt"/>
              <a:ea typeface="+mn-ea"/>
              <a:cs typeface="+mn-cs"/>
            </a:endParaRPr>
          </a:p>
          <a:p>
            <a:r>
              <a:rPr lang="en-IN" sz="1200" kern="1200" dirty="0">
                <a:solidFill>
                  <a:schemeClr val="tx1"/>
                </a:solidFill>
                <a:latin typeface="+mn-lt"/>
                <a:ea typeface="+mn-ea"/>
                <a:cs typeface="+mn-cs"/>
              </a:rPr>
              <a:t>Secondly, the perception of HH status is a key insight – expand on this. There is low correlation between Income and HH status as per data. However, certain level of the status perception is influenced by the level of income. The direction if relationship is uncertain across the income classes. </a:t>
            </a:r>
          </a:p>
          <a:p>
            <a:endParaRPr lang="en-US" dirty="0"/>
          </a:p>
          <a:p>
            <a:endParaRPr lang="en-US" dirty="0"/>
          </a:p>
          <a:p>
            <a:r>
              <a:rPr lang="en-US" dirty="0"/>
              <a:t>Mathias &amp; Nico – have you looked at a possible causality of car ownership leading to more income as well as higher perception. Panel</a:t>
            </a:r>
          </a:p>
        </p:txBody>
      </p:sp>
      <p:sp>
        <p:nvSpPr>
          <p:cNvPr id="4" name="Slide Number Placeholder 3"/>
          <p:cNvSpPr>
            <a:spLocks noGrp="1"/>
          </p:cNvSpPr>
          <p:nvPr>
            <p:ph type="sldNum" sz="quarter" idx="5"/>
          </p:nvPr>
        </p:nvSpPr>
        <p:spPr/>
        <p:txBody>
          <a:bodyPr/>
          <a:lstStyle/>
          <a:p>
            <a:fld id="{43649D50-870D-594C-8F97-0A6E7D373EE0}" type="slidenum">
              <a:rPr lang="en-US" smtClean="0"/>
              <a:t>13</a:t>
            </a:fld>
            <a:endParaRPr lang="en-US"/>
          </a:p>
        </p:txBody>
      </p:sp>
    </p:spTree>
    <p:extLst>
      <p:ext uri="{BB962C8B-B14F-4D97-AF65-F5344CB8AC3E}">
        <p14:creationId xmlns:p14="http://schemas.microsoft.com/office/powerpoint/2010/main" val="3089011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the perception of status, alongside other socio-economic and demographic has been constant – the location in a metro/non-metro and the precipitation levels have varied across the appliance categories. </a:t>
            </a:r>
          </a:p>
        </p:txBody>
      </p:sp>
      <p:sp>
        <p:nvSpPr>
          <p:cNvPr id="4" name="Slide Number Placeholder 3"/>
          <p:cNvSpPr>
            <a:spLocks noGrp="1"/>
          </p:cNvSpPr>
          <p:nvPr>
            <p:ph type="sldNum" sz="quarter" idx="5"/>
          </p:nvPr>
        </p:nvSpPr>
        <p:spPr/>
        <p:txBody>
          <a:bodyPr/>
          <a:lstStyle/>
          <a:p>
            <a:fld id="{43649D50-870D-594C-8F97-0A6E7D373EE0}" type="slidenum">
              <a:rPr lang="en-US" smtClean="0"/>
              <a:t>14</a:t>
            </a:fld>
            <a:endParaRPr lang="en-US"/>
          </a:p>
        </p:txBody>
      </p:sp>
    </p:spTree>
    <p:extLst>
      <p:ext uri="{BB962C8B-B14F-4D97-AF65-F5344CB8AC3E}">
        <p14:creationId xmlns:p14="http://schemas.microsoft.com/office/powerpoint/2010/main" val="192931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2CE8F84-5846-3549-B0CE-F1BC301A1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A5D0858-CB99-004E-80C7-481CCCA7A6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5AF8CA22-7F54-7948-B03E-18D4A4C575C1}"/>
              </a:ext>
            </a:extLst>
          </p:cNvPr>
          <p:cNvSpPr>
            <a:spLocks noGrp="1"/>
          </p:cNvSpPr>
          <p:nvPr>
            <p:ph type="dt" sz="half" idx="10"/>
          </p:nvPr>
        </p:nvSpPr>
        <p:spPr/>
        <p:txBody>
          <a:bodyPr/>
          <a:lstStyle/>
          <a:p>
            <a:fld id="{301D402A-CF85-D743-B417-FB7C410FC6C9}" type="datetime1">
              <a:rPr lang="en-IN" smtClean="0"/>
              <a:t>22-10-2018</a:t>
            </a:fld>
            <a:endParaRPr lang="en-US"/>
          </a:p>
        </p:txBody>
      </p:sp>
      <p:sp>
        <p:nvSpPr>
          <p:cNvPr id="5" name="Footer Placeholder 4">
            <a:extLst>
              <a:ext uri="{FF2B5EF4-FFF2-40B4-BE49-F238E27FC236}">
                <a16:creationId xmlns:a16="http://schemas.microsoft.com/office/drawing/2014/main" xmlns="" id="{21E2CA36-22DE-234A-BDC8-376B672B9A2C}"/>
              </a:ext>
            </a:extLst>
          </p:cNvPr>
          <p:cNvSpPr>
            <a:spLocks noGrp="1"/>
          </p:cNvSpPr>
          <p:nvPr>
            <p:ph type="ftr" sz="quarter" idx="11"/>
          </p:nvPr>
        </p:nvSpPr>
        <p:spPr/>
        <p:txBody>
          <a:bodyPr/>
          <a:lstStyle/>
          <a:p>
            <a:r>
              <a:rPr lang="en-US"/>
              <a:t>Anjali Ramakrishan</a:t>
            </a:r>
          </a:p>
        </p:txBody>
      </p:sp>
      <p:sp>
        <p:nvSpPr>
          <p:cNvPr id="6" name="Slide Number Placeholder 5">
            <a:extLst>
              <a:ext uri="{FF2B5EF4-FFF2-40B4-BE49-F238E27FC236}">
                <a16:creationId xmlns:a16="http://schemas.microsoft.com/office/drawing/2014/main" xmlns="" id="{417F8EB3-A236-E24C-9860-98A1BA402091}"/>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4247239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581785-C857-924E-89A8-0BDF4A08D0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A8C1BDB6-7F98-BF45-A571-C805010B13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DC6DBD7-A172-0A41-80F2-BC9D9B20913D}"/>
              </a:ext>
            </a:extLst>
          </p:cNvPr>
          <p:cNvSpPr>
            <a:spLocks noGrp="1"/>
          </p:cNvSpPr>
          <p:nvPr>
            <p:ph type="dt" sz="half" idx="10"/>
          </p:nvPr>
        </p:nvSpPr>
        <p:spPr/>
        <p:txBody>
          <a:bodyPr/>
          <a:lstStyle/>
          <a:p>
            <a:fld id="{DE78990F-D6D8-F04C-B373-7ABB48C79791}" type="datetime1">
              <a:rPr lang="en-IN" smtClean="0"/>
              <a:t>22-10-2018</a:t>
            </a:fld>
            <a:endParaRPr lang="en-US"/>
          </a:p>
        </p:txBody>
      </p:sp>
      <p:sp>
        <p:nvSpPr>
          <p:cNvPr id="5" name="Footer Placeholder 4">
            <a:extLst>
              <a:ext uri="{FF2B5EF4-FFF2-40B4-BE49-F238E27FC236}">
                <a16:creationId xmlns:a16="http://schemas.microsoft.com/office/drawing/2014/main" xmlns="" id="{6C813E1D-0E69-7042-8941-DA1E0D2A595B}"/>
              </a:ext>
            </a:extLst>
          </p:cNvPr>
          <p:cNvSpPr>
            <a:spLocks noGrp="1"/>
          </p:cNvSpPr>
          <p:nvPr>
            <p:ph type="ftr" sz="quarter" idx="11"/>
          </p:nvPr>
        </p:nvSpPr>
        <p:spPr/>
        <p:txBody>
          <a:bodyPr/>
          <a:lstStyle/>
          <a:p>
            <a:r>
              <a:rPr lang="en-US"/>
              <a:t>Anjali Ramakrishan</a:t>
            </a:r>
          </a:p>
        </p:txBody>
      </p:sp>
      <p:sp>
        <p:nvSpPr>
          <p:cNvPr id="6" name="Slide Number Placeholder 5">
            <a:extLst>
              <a:ext uri="{FF2B5EF4-FFF2-40B4-BE49-F238E27FC236}">
                <a16:creationId xmlns:a16="http://schemas.microsoft.com/office/drawing/2014/main" xmlns="" id="{ABB714CB-7E90-A04C-B486-A64FD511D214}"/>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327075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9D09F10-5BE3-2B4F-B4DC-10955F3622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356371D1-57AB-4246-9FD0-ED5EE984C9F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FA26977-1F07-A74B-B380-AB6B68228284}"/>
              </a:ext>
            </a:extLst>
          </p:cNvPr>
          <p:cNvSpPr>
            <a:spLocks noGrp="1"/>
          </p:cNvSpPr>
          <p:nvPr>
            <p:ph type="dt" sz="half" idx="10"/>
          </p:nvPr>
        </p:nvSpPr>
        <p:spPr/>
        <p:txBody>
          <a:bodyPr/>
          <a:lstStyle/>
          <a:p>
            <a:fld id="{71A35C6F-1974-0543-834C-E118FFD1F285}" type="datetime1">
              <a:rPr lang="en-IN" smtClean="0"/>
              <a:t>22-10-2018</a:t>
            </a:fld>
            <a:endParaRPr lang="en-US"/>
          </a:p>
        </p:txBody>
      </p:sp>
      <p:sp>
        <p:nvSpPr>
          <p:cNvPr id="5" name="Footer Placeholder 4">
            <a:extLst>
              <a:ext uri="{FF2B5EF4-FFF2-40B4-BE49-F238E27FC236}">
                <a16:creationId xmlns:a16="http://schemas.microsoft.com/office/drawing/2014/main" xmlns="" id="{4E151E41-FFC3-B644-A754-1E55C4E93A92}"/>
              </a:ext>
            </a:extLst>
          </p:cNvPr>
          <p:cNvSpPr>
            <a:spLocks noGrp="1"/>
          </p:cNvSpPr>
          <p:nvPr>
            <p:ph type="ftr" sz="quarter" idx="11"/>
          </p:nvPr>
        </p:nvSpPr>
        <p:spPr/>
        <p:txBody>
          <a:bodyPr/>
          <a:lstStyle/>
          <a:p>
            <a:r>
              <a:rPr lang="en-US"/>
              <a:t>Anjali Ramakrishan</a:t>
            </a:r>
          </a:p>
        </p:txBody>
      </p:sp>
      <p:sp>
        <p:nvSpPr>
          <p:cNvPr id="6" name="Slide Number Placeholder 5">
            <a:extLst>
              <a:ext uri="{FF2B5EF4-FFF2-40B4-BE49-F238E27FC236}">
                <a16:creationId xmlns:a16="http://schemas.microsoft.com/office/drawing/2014/main" xmlns="" id="{978A5DC8-DD5B-5F43-B086-2A66BCEA933D}"/>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707243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F24522-A789-0941-AC28-F6BA43C911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1367F72-9074-4C41-9330-B940AE1C581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9244E89-BD5E-ED4B-B67C-AC7AD455EF22}"/>
              </a:ext>
            </a:extLst>
          </p:cNvPr>
          <p:cNvSpPr>
            <a:spLocks noGrp="1"/>
          </p:cNvSpPr>
          <p:nvPr>
            <p:ph type="dt" sz="half" idx="10"/>
          </p:nvPr>
        </p:nvSpPr>
        <p:spPr/>
        <p:txBody>
          <a:bodyPr/>
          <a:lstStyle/>
          <a:p>
            <a:fld id="{DFC9D78A-759E-CD44-B038-34D0137D9432}" type="datetime1">
              <a:rPr lang="en-IN" smtClean="0"/>
              <a:t>22-10-2018</a:t>
            </a:fld>
            <a:endParaRPr lang="en-US"/>
          </a:p>
        </p:txBody>
      </p:sp>
      <p:sp>
        <p:nvSpPr>
          <p:cNvPr id="5" name="Footer Placeholder 4">
            <a:extLst>
              <a:ext uri="{FF2B5EF4-FFF2-40B4-BE49-F238E27FC236}">
                <a16:creationId xmlns:a16="http://schemas.microsoft.com/office/drawing/2014/main" xmlns="" id="{3FF2C073-CF9C-3746-A90F-E4A703E0F361}"/>
              </a:ext>
            </a:extLst>
          </p:cNvPr>
          <p:cNvSpPr>
            <a:spLocks noGrp="1"/>
          </p:cNvSpPr>
          <p:nvPr>
            <p:ph type="ftr" sz="quarter" idx="11"/>
          </p:nvPr>
        </p:nvSpPr>
        <p:spPr/>
        <p:txBody>
          <a:bodyPr/>
          <a:lstStyle/>
          <a:p>
            <a:r>
              <a:rPr lang="en-US"/>
              <a:t>Anjali Ramakrishan</a:t>
            </a:r>
          </a:p>
        </p:txBody>
      </p:sp>
      <p:sp>
        <p:nvSpPr>
          <p:cNvPr id="6" name="Slide Number Placeholder 5">
            <a:extLst>
              <a:ext uri="{FF2B5EF4-FFF2-40B4-BE49-F238E27FC236}">
                <a16:creationId xmlns:a16="http://schemas.microsoft.com/office/drawing/2014/main" xmlns="" id="{EAEF5B6C-6ED4-2F43-8C28-A42ED0A2F6A7}"/>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2117701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DC6834C-1923-BF43-8C24-B50DECF58B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79764C4-645D-FC45-8B29-53968A9C44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EF21FBFD-8788-B54E-B994-38ABE4710639}"/>
              </a:ext>
            </a:extLst>
          </p:cNvPr>
          <p:cNvSpPr>
            <a:spLocks noGrp="1"/>
          </p:cNvSpPr>
          <p:nvPr>
            <p:ph type="dt" sz="half" idx="10"/>
          </p:nvPr>
        </p:nvSpPr>
        <p:spPr/>
        <p:txBody>
          <a:bodyPr/>
          <a:lstStyle/>
          <a:p>
            <a:fld id="{ADF31AE6-1BE8-304B-9A32-B727AD7429DB}" type="datetime1">
              <a:rPr lang="en-IN" smtClean="0"/>
              <a:t>22-10-2018</a:t>
            </a:fld>
            <a:endParaRPr lang="en-US"/>
          </a:p>
        </p:txBody>
      </p:sp>
      <p:sp>
        <p:nvSpPr>
          <p:cNvPr id="5" name="Footer Placeholder 4">
            <a:extLst>
              <a:ext uri="{FF2B5EF4-FFF2-40B4-BE49-F238E27FC236}">
                <a16:creationId xmlns:a16="http://schemas.microsoft.com/office/drawing/2014/main" xmlns="" id="{3107EC5B-1A03-BC49-AF94-973D7F718E61}"/>
              </a:ext>
            </a:extLst>
          </p:cNvPr>
          <p:cNvSpPr>
            <a:spLocks noGrp="1"/>
          </p:cNvSpPr>
          <p:nvPr>
            <p:ph type="ftr" sz="quarter" idx="11"/>
          </p:nvPr>
        </p:nvSpPr>
        <p:spPr/>
        <p:txBody>
          <a:bodyPr/>
          <a:lstStyle/>
          <a:p>
            <a:r>
              <a:rPr lang="en-US"/>
              <a:t>Anjali Ramakrishan</a:t>
            </a:r>
          </a:p>
        </p:txBody>
      </p:sp>
      <p:sp>
        <p:nvSpPr>
          <p:cNvPr id="6" name="Slide Number Placeholder 5">
            <a:extLst>
              <a:ext uri="{FF2B5EF4-FFF2-40B4-BE49-F238E27FC236}">
                <a16:creationId xmlns:a16="http://schemas.microsoft.com/office/drawing/2014/main" xmlns="" id="{94000875-8637-A94A-9726-B07B0BD85553}"/>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2274325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3CCE47-EA61-0E4F-A98B-9F3166879A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B532A0B-668D-A04D-8719-0F12BB81260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8FBCC95-61E0-134B-9E30-1467B3C7B9A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96943B2-B5EC-7343-9A9E-EA4DCE4FD90D}"/>
              </a:ext>
            </a:extLst>
          </p:cNvPr>
          <p:cNvSpPr>
            <a:spLocks noGrp="1"/>
          </p:cNvSpPr>
          <p:nvPr>
            <p:ph type="dt" sz="half" idx="10"/>
          </p:nvPr>
        </p:nvSpPr>
        <p:spPr/>
        <p:txBody>
          <a:bodyPr/>
          <a:lstStyle/>
          <a:p>
            <a:fld id="{F4FB3922-8167-1F46-AC9B-9D14DDE1C77E}" type="datetime1">
              <a:rPr lang="en-IN" smtClean="0"/>
              <a:t>22-10-2018</a:t>
            </a:fld>
            <a:endParaRPr lang="en-US"/>
          </a:p>
        </p:txBody>
      </p:sp>
      <p:sp>
        <p:nvSpPr>
          <p:cNvPr id="6" name="Footer Placeholder 5">
            <a:extLst>
              <a:ext uri="{FF2B5EF4-FFF2-40B4-BE49-F238E27FC236}">
                <a16:creationId xmlns:a16="http://schemas.microsoft.com/office/drawing/2014/main" xmlns="" id="{B0869A4F-CE05-0040-AA2B-D40A95C41C2F}"/>
              </a:ext>
            </a:extLst>
          </p:cNvPr>
          <p:cNvSpPr>
            <a:spLocks noGrp="1"/>
          </p:cNvSpPr>
          <p:nvPr>
            <p:ph type="ftr" sz="quarter" idx="11"/>
          </p:nvPr>
        </p:nvSpPr>
        <p:spPr/>
        <p:txBody>
          <a:bodyPr/>
          <a:lstStyle/>
          <a:p>
            <a:r>
              <a:rPr lang="en-US"/>
              <a:t>Anjali Ramakrishan</a:t>
            </a:r>
          </a:p>
        </p:txBody>
      </p:sp>
      <p:sp>
        <p:nvSpPr>
          <p:cNvPr id="7" name="Slide Number Placeholder 6">
            <a:extLst>
              <a:ext uri="{FF2B5EF4-FFF2-40B4-BE49-F238E27FC236}">
                <a16:creationId xmlns:a16="http://schemas.microsoft.com/office/drawing/2014/main" xmlns="" id="{ED742DE9-6E66-9943-A910-63CEEFA461EB}"/>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2138526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5BE2BB-D9FE-1149-8CD9-A1AE0B979C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9AE147C0-4E0B-C34B-8DE3-311E7C98FE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DF90893C-BE16-B941-9CE6-19659B1430A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3A038C7-F3C3-7A48-B29E-B0E3B523B6A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DBA6CE4C-8462-0144-8CBE-6FF121E0468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F668D65C-06D6-364F-B976-19612F36CE30}"/>
              </a:ext>
            </a:extLst>
          </p:cNvPr>
          <p:cNvSpPr>
            <a:spLocks noGrp="1"/>
          </p:cNvSpPr>
          <p:nvPr>
            <p:ph type="dt" sz="half" idx="10"/>
          </p:nvPr>
        </p:nvSpPr>
        <p:spPr/>
        <p:txBody>
          <a:bodyPr/>
          <a:lstStyle/>
          <a:p>
            <a:fld id="{4291863B-49E3-5F48-A0A6-7D88D5633255}" type="datetime1">
              <a:rPr lang="en-IN" smtClean="0"/>
              <a:t>22-10-2018</a:t>
            </a:fld>
            <a:endParaRPr lang="en-US"/>
          </a:p>
        </p:txBody>
      </p:sp>
      <p:sp>
        <p:nvSpPr>
          <p:cNvPr id="8" name="Footer Placeholder 7">
            <a:extLst>
              <a:ext uri="{FF2B5EF4-FFF2-40B4-BE49-F238E27FC236}">
                <a16:creationId xmlns:a16="http://schemas.microsoft.com/office/drawing/2014/main" xmlns="" id="{14BCF844-8A42-5E4C-8F55-B0BEA022C9FE}"/>
              </a:ext>
            </a:extLst>
          </p:cNvPr>
          <p:cNvSpPr>
            <a:spLocks noGrp="1"/>
          </p:cNvSpPr>
          <p:nvPr>
            <p:ph type="ftr" sz="quarter" idx="11"/>
          </p:nvPr>
        </p:nvSpPr>
        <p:spPr/>
        <p:txBody>
          <a:bodyPr/>
          <a:lstStyle/>
          <a:p>
            <a:r>
              <a:rPr lang="en-US"/>
              <a:t>Anjali Ramakrishan</a:t>
            </a:r>
          </a:p>
        </p:txBody>
      </p:sp>
      <p:sp>
        <p:nvSpPr>
          <p:cNvPr id="9" name="Slide Number Placeholder 8">
            <a:extLst>
              <a:ext uri="{FF2B5EF4-FFF2-40B4-BE49-F238E27FC236}">
                <a16:creationId xmlns:a16="http://schemas.microsoft.com/office/drawing/2014/main" xmlns="" id="{8D5685A8-9A9E-3644-9FD9-165C4A3846E9}"/>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376982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D1B832-91DF-2745-80A4-B6C0059B32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F405EA8-3AB5-F243-81AB-37205F5215BF}"/>
              </a:ext>
            </a:extLst>
          </p:cNvPr>
          <p:cNvSpPr>
            <a:spLocks noGrp="1"/>
          </p:cNvSpPr>
          <p:nvPr>
            <p:ph type="dt" sz="half" idx="10"/>
          </p:nvPr>
        </p:nvSpPr>
        <p:spPr/>
        <p:txBody>
          <a:bodyPr/>
          <a:lstStyle/>
          <a:p>
            <a:fld id="{77B113CD-909A-B14A-99ED-1AFFEE3262ED}" type="datetime1">
              <a:rPr lang="en-IN" smtClean="0"/>
              <a:t>22-10-2018</a:t>
            </a:fld>
            <a:endParaRPr lang="en-US"/>
          </a:p>
        </p:txBody>
      </p:sp>
      <p:sp>
        <p:nvSpPr>
          <p:cNvPr id="4" name="Footer Placeholder 3">
            <a:extLst>
              <a:ext uri="{FF2B5EF4-FFF2-40B4-BE49-F238E27FC236}">
                <a16:creationId xmlns:a16="http://schemas.microsoft.com/office/drawing/2014/main" xmlns="" id="{B9F121BF-2056-6742-883D-CEF32A269C9C}"/>
              </a:ext>
            </a:extLst>
          </p:cNvPr>
          <p:cNvSpPr>
            <a:spLocks noGrp="1"/>
          </p:cNvSpPr>
          <p:nvPr>
            <p:ph type="ftr" sz="quarter" idx="11"/>
          </p:nvPr>
        </p:nvSpPr>
        <p:spPr/>
        <p:txBody>
          <a:bodyPr/>
          <a:lstStyle/>
          <a:p>
            <a:r>
              <a:rPr lang="en-US"/>
              <a:t>Anjali Ramakrishan</a:t>
            </a:r>
          </a:p>
        </p:txBody>
      </p:sp>
      <p:sp>
        <p:nvSpPr>
          <p:cNvPr id="5" name="Slide Number Placeholder 4">
            <a:extLst>
              <a:ext uri="{FF2B5EF4-FFF2-40B4-BE49-F238E27FC236}">
                <a16:creationId xmlns:a16="http://schemas.microsoft.com/office/drawing/2014/main" xmlns="" id="{998CF461-F8B0-874A-91CA-54419CA05468}"/>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373427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61EEA87-1FD6-0B41-AE3A-CA1C30AAEB5C}"/>
              </a:ext>
            </a:extLst>
          </p:cNvPr>
          <p:cNvSpPr>
            <a:spLocks noGrp="1"/>
          </p:cNvSpPr>
          <p:nvPr>
            <p:ph type="dt" sz="half" idx="10"/>
          </p:nvPr>
        </p:nvSpPr>
        <p:spPr/>
        <p:txBody>
          <a:bodyPr/>
          <a:lstStyle/>
          <a:p>
            <a:fld id="{41D2EC24-0366-1F4D-ADE0-731CD959FD13}" type="datetime1">
              <a:rPr lang="en-IN" smtClean="0"/>
              <a:t>22-10-2018</a:t>
            </a:fld>
            <a:endParaRPr lang="en-US"/>
          </a:p>
        </p:txBody>
      </p:sp>
      <p:sp>
        <p:nvSpPr>
          <p:cNvPr id="3" name="Footer Placeholder 2">
            <a:extLst>
              <a:ext uri="{FF2B5EF4-FFF2-40B4-BE49-F238E27FC236}">
                <a16:creationId xmlns:a16="http://schemas.microsoft.com/office/drawing/2014/main" xmlns="" id="{C76E4ACF-0199-3944-9C4B-687BE563FEA9}"/>
              </a:ext>
            </a:extLst>
          </p:cNvPr>
          <p:cNvSpPr>
            <a:spLocks noGrp="1"/>
          </p:cNvSpPr>
          <p:nvPr>
            <p:ph type="ftr" sz="quarter" idx="11"/>
          </p:nvPr>
        </p:nvSpPr>
        <p:spPr/>
        <p:txBody>
          <a:bodyPr/>
          <a:lstStyle/>
          <a:p>
            <a:r>
              <a:rPr lang="en-US"/>
              <a:t>Anjali Ramakrishan</a:t>
            </a:r>
          </a:p>
        </p:txBody>
      </p:sp>
      <p:sp>
        <p:nvSpPr>
          <p:cNvPr id="4" name="Slide Number Placeholder 3">
            <a:extLst>
              <a:ext uri="{FF2B5EF4-FFF2-40B4-BE49-F238E27FC236}">
                <a16:creationId xmlns:a16="http://schemas.microsoft.com/office/drawing/2014/main" xmlns="" id="{9BAB939C-7EC6-6041-86AD-FE62CDAB6F0D}"/>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1924184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2491B1-DB72-A94A-A251-CBBC8C528C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20CE68EE-C911-BF42-89B6-96ADBB2331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48DA30A-0586-8446-8F01-568574FBB0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79E05986-AAE3-7B41-B445-A2582DF4072A}"/>
              </a:ext>
            </a:extLst>
          </p:cNvPr>
          <p:cNvSpPr>
            <a:spLocks noGrp="1"/>
          </p:cNvSpPr>
          <p:nvPr>
            <p:ph type="dt" sz="half" idx="10"/>
          </p:nvPr>
        </p:nvSpPr>
        <p:spPr/>
        <p:txBody>
          <a:bodyPr/>
          <a:lstStyle/>
          <a:p>
            <a:fld id="{78CE71FE-61B5-5646-BA48-2389EC81C8E0}" type="datetime1">
              <a:rPr lang="en-IN" smtClean="0"/>
              <a:t>22-10-2018</a:t>
            </a:fld>
            <a:endParaRPr lang="en-US"/>
          </a:p>
        </p:txBody>
      </p:sp>
      <p:sp>
        <p:nvSpPr>
          <p:cNvPr id="6" name="Footer Placeholder 5">
            <a:extLst>
              <a:ext uri="{FF2B5EF4-FFF2-40B4-BE49-F238E27FC236}">
                <a16:creationId xmlns:a16="http://schemas.microsoft.com/office/drawing/2014/main" xmlns="" id="{79D97DB2-689E-494B-AC99-6FD3916081F2}"/>
              </a:ext>
            </a:extLst>
          </p:cNvPr>
          <p:cNvSpPr>
            <a:spLocks noGrp="1"/>
          </p:cNvSpPr>
          <p:nvPr>
            <p:ph type="ftr" sz="quarter" idx="11"/>
          </p:nvPr>
        </p:nvSpPr>
        <p:spPr/>
        <p:txBody>
          <a:bodyPr/>
          <a:lstStyle/>
          <a:p>
            <a:r>
              <a:rPr lang="en-US"/>
              <a:t>Anjali Ramakrishan</a:t>
            </a:r>
          </a:p>
        </p:txBody>
      </p:sp>
      <p:sp>
        <p:nvSpPr>
          <p:cNvPr id="7" name="Slide Number Placeholder 6">
            <a:extLst>
              <a:ext uri="{FF2B5EF4-FFF2-40B4-BE49-F238E27FC236}">
                <a16:creationId xmlns:a16="http://schemas.microsoft.com/office/drawing/2014/main" xmlns="" id="{DF8AA9D3-8AD9-EA47-B018-120DAF6545CF}"/>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2896759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F2D197-A955-B149-9ADB-D51122918F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83F4CD08-2942-4C49-935C-55BC9CED70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AE2BB44-F0ED-8D44-9588-958F58822A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FFFFA5DB-3AB6-2E41-A237-FF14AA7B011A}"/>
              </a:ext>
            </a:extLst>
          </p:cNvPr>
          <p:cNvSpPr>
            <a:spLocks noGrp="1"/>
          </p:cNvSpPr>
          <p:nvPr>
            <p:ph type="dt" sz="half" idx="10"/>
          </p:nvPr>
        </p:nvSpPr>
        <p:spPr/>
        <p:txBody>
          <a:bodyPr/>
          <a:lstStyle/>
          <a:p>
            <a:fld id="{6EF11B03-0EEF-9C49-B788-D1CDDDF16010}" type="datetime1">
              <a:rPr lang="en-IN" smtClean="0"/>
              <a:t>22-10-2018</a:t>
            </a:fld>
            <a:endParaRPr lang="en-US"/>
          </a:p>
        </p:txBody>
      </p:sp>
      <p:sp>
        <p:nvSpPr>
          <p:cNvPr id="6" name="Footer Placeholder 5">
            <a:extLst>
              <a:ext uri="{FF2B5EF4-FFF2-40B4-BE49-F238E27FC236}">
                <a16:creationId xmlns:a16="http://schemas.microsoft.com/office/drawing/2014/main" xmlns="" id="{5B2122F7-E5EC-2A49-84EE-2C6ACBB73DE7}"/>
              </a:ext>
            </a:extLst>
          </p:cNvPr>
          <p:cNvSpPr>
            <a:spLocks noGrp="1"/>
          </p:cNvSpPr>
          <p:nvPr>
            <p:ph type="ftr" sz="quarter" idx="11"/>
          </p:nvPr>
        </p:nvSpPr>
        <p:spPr/>
        <p:txBody>
          <a:bodyPr/>
          <a:lstStyle/>
          <a:p>
            <a:r>
              <a:rPr lang="en-US"/>
              <a:t>Anjali Ramakrishan</a:t>
            </a:r>
          </a:p>
        </p:txBody>
      </p:sp>
      <p:sp>
        <p:nvSpPr>
          <p:cNvPr id="7" name="Slide Number Placeholder 6">
            <a:extLst>
              <a:ext uri="{FF2B5EF4-FFF2-40B4-BE49-F238E27FC236}">
                <a16:creationId xmlns:a16="http://schemas.microsoft.com/office/drawing/2014/main" xmlns="" id="{9ACC7D50-079F-064F-B02B-F37F9E8BCC47}"/>
              </a:ext>
            </a:extLst>
          </p:cNvPr>
          <p:cNvSpPr>
            <a:spLocks noGrp="1"/>
          </p:cNvSpPr>
          <p:nvPr>
            <p:ph type="sldNum" sz="quarter" idx="12"/>
          </p:nvPr>
        </p:nvSpPr>
        <p:spPr/>
        <p:txBody>
          <a:bodyPr/>
          <a:lstStyle/>
          <a:p>
            <a:fld id="{53DD2244-5E1E-CC40-B94F-3CE5C14A2C0D}" type="slidenum">
              <a:rPr lang="en-US" smtClean="0"/>
              <a:t>‹#›</a:t>
            </a:fld>
            <a:endParaRPr lang="en-US"/>
          </a:p>
        </p:txBody>
      </p:sp>
    </p:spTree>
    <p:extLst>
      <p:ext uri="{BB962C8B-B14F-4D97-AF65-F5344CB8AC3E}">
        <p14:creationId xmlns:p14="http://schemas.microsoft.com/office/powerpoint/2010/main" val="3100790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3B4FF7C-FDC5-2345-B234-F018E2BEEB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C6318EBF-B5AB-D14A-9301-1D449CF95E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9E6B278-9993-F748-B4FC-762C07D1A1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92936A-07F7-C44B-BB6D-BDBD6712B0C0}" type="datetime1">
              <a:rPr lang="en-IN" smtClean="0"/>
              <a:t>22-10-2018</a:t>
            </a:fld>
            <a:endParaRPr lang="en-US"/>
          </a:p>
        </p:txBody>
      </p:sp>
      <p:sp>
        <p:nvSpPr>
          <p:cNvPr id="5" name="Footer Placeholder 4">
            <a:extLst>
              <a:ext uri="{FF2B5EF4-FFF2-40B4-BE49-F238E27FC236}">
                <a16:creationId xmlns:a16="http://schemas.microsoft.com/office/drawing/2014/main" xmlns="" id="{14E7A68F-AD04-C34A-8093-921592EB0F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Anjali Ramakrishan</a:t>
            </a:r>
          </a:p>
        </p:txBody>
      </p:sp>
      <p:sp>
        <p:nvSpPr>
          <p:cNvPr id="6" name="Slide Number Placeholder 5">
            <a:extLst>
              <a:ext uri="{FF2B5EF4-FFF2-40B4-BE49-F238E27FC236}">
                <a16:creationId xmlns:a16="http://schemas.microsoft.com/office/drawing/2014/main" xmlns="" id="{17FDEB53-E78B-EA46-B4B0-3F929689FE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DD2244-5E1E-CC40-B94F-3CE5C14A2C0D}" type="slidenum">
              <a:rPr lang="en-US" smtClean="0"/>
              <a:t>‹#›</a:t>
            </a:fld>
            <a:endParaRPr lang="en-US"/>
          </a:p>
        </p:txBody>
      </p:sp>
    </p:spTree>
    <p:extLst>
      <p:ext uri="{BB962C8B-B14F-4D97-AF65-F5344CB8AC3E}">
        <p14:creationId xmlns:p14="http://schemas.microsoft.com/office/powerpoint/2010/main" val="2089546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image" Target="../media/image27.jpe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3.svg"/><Relationship Id="rId3" Type="http://schemas.openxmlformats.org/officeDocument/2006/relationships/image" Target="../media/image3.svg"/><Relationship Id="rId7" Type="http://schemas.openxmlformats.org/officeDocument/2006/relationships/image" Target="../media/image7.svg"/><Relationship Id="rId12" Type="http://schemas.openxmlformats.org/officeDocument/2006/relationships/image" Target="../media/image7.png"/><Relationship Id="rId2" Type="http://schemas.openxmlformats.org/officeDocument/2006/relationships/image" Target="../media/image2.png"/><Relationship Id="rId16" Type="http://schemas.openxmlformats.org/officeDocument/2006/relationships/image" Target="../media/image9.gif"/><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svg"/><Relationship Id="rId5" Type="http://schemas.openxmlformats.org/officeDocument/2006/relationships/image" Target="../media/image5.svg"/><Relationship Id="rId15" Type="http://schemas.openxmlformats.org/officeDocument/2006/relationships/image" Target="../media/image15.sv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9.sv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4.tiff"/><Relationship Id="rId4" Type="http://schemas.openxmlformats.org/officeDocument/2006/relationships/image" Target="../media/image13.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78022E-1D38-CB42-B883-CA8401C7B7FB}"/>
              </a:ext>
            </a:extLst>
          </p:cNvPr>
          <p:cNvSpPr>
            <a:spLocks noGrp="1"/>
          </p:cNvSpPr>
          <p:nvPr>
            <p:ph type="ctrTitle"/>
          </p:nvPr>
        </p:nvSpPr>
        <p:spPr>
          <a:xfrm>
            <a:off x="6321664" y="414794"/>
            <a:ext cx="5446265" cy="3637373"/>
          </a:xfrm>
          <a:noFill/>
        </p:spPr>
        <p:txBody>
          <a:bodyPr>
            <a:normAutofit/>
          </a:bodyPr>
          <a:lstStyle/>
          <a:p>
            <a:pPr algn="l"/>
            <a:r>
              <a:rPr lang="en-GB" b="1" dirty="0"/>
              <a:t>Assessing Demand-side mitigation options </a:t>
            </a:r>
            <a:endParaRPr lang="en-US" b="1" dirty="0"/>
          </a:p>
        </p:txBody>
      </p:sp>
      <p:sp>
        <p:nvSpPr>
          <p:cNvPr id="3" name="Subtitle 2">
            <a:extLst>
              <a:ext uri="{FF2B5EF4-FFF2-40B4-BE49-F238E27FC236}">
                <a16:creationId xmlns:a16="http://schemas.microsoft.com/office/drawing/2014/main" xmlns="" id="{41BE8139-A063-0E47-BD54-5C60985B7337}"/>
              </a:ext>
            </a:extLst>
          </p:cNvPr>
          <p:cNvSpPr>
            <a:spLocks noGrp="1"/>
          </p:cNvSpPr>
          <p:nvPr>
            <p:ph type="subTitle" idx="1"/>
          </p:nvPr>
        </p:nvSpPr>
        <p:spPr>
          <a:xfrm>
            <a:off x="6467439" y="4455640"/>
            <a:ext cx="5022195" cy="1971664"/>
          </a:xfrm>
          <a:noFill/>
        </p:spPr>
        <p:txBody>
          <a:bodyPr>
            <a:normAutofit/>
          </a:bodyPr>
          <a:lstStyle/>
          <a:p>
            <a:pPr algn="l"/>
            <a:r>
              <a:rPr lang="en-US" dirty="0"/>
              <a:t>Anjali Ramakrishnan</a:t>
            </a:r>
          </a:p>
          <a:p>
            <a:pPr algn="l"/>
            <a:r>
              <a:rPr lang="en-US" sz="2000" dirty="0"/>
              <a:t>PhD Researcher – WG II </a:t>
            </a:r>
            <a:r>
              <a:rPr lang="en-IN" sz="2000" dirty="0"/>
              <a:t>Land Use, Infrastructure and Transport</a:t>
            </a:r>
            <a:endParaRPr lang="en-US" sz="2000" dirty="0"/>
          </a:p>
          <a:p>
            <a:pPr algn="l"/>
            <a:r>
              <a:rPr lang="en-US" sz="2000" dirty="0" err="1"/>
              <a:t>Ramakrishnan@mcc-berlin.net</a:t>
            </a:r>
            <a:endParaRPr lang="en-US" sz="2000" dirty="0"/>
          </a:p>
        </p:txBody>
      </p:sp>
      <p:pic>
        <p:nvPicPr>
          <p:cNvPr id="8" name="Picture 7">
            <a:extLst>
              <a:ext uri="{FF2B5EF4-FFF2-40B4-BE49-F238E27FC236}">
                <a16:creationId xmlns:a16="http://schemas.microsoft.com/office/drawing/2014/main" xmlns="" id="{66B20EE9-7050-DA4A-A546-393921E4C08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
          <a:stretch/>
        </p:blipFill>
        <p:spPr>
          <a:xfrm>
            <a:off x="20" y="10"/>
            <a:ext cx="6105635" cy="6857990"/>
          </a:xfrm>
          <a:prstGeom prst="rect">
            <a:avLst/>
          </a:prstGeom>
        </p:spPr>
      </p:pic>
    </p:spTree>
    <p:extLst>
      <p:ext uri="{BB962C8B-B14F-4D97-AF65-F5344CB8AC3E}">
        <p14:creationId xmlns:p14="http://schemas.microsoft.com/office/powerpoint/2010/main" val="1015086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xmlns="" id="{0859FB6C-057E-5942-B4B8-737960B36830}"/>
              </a:ext>
            </a:extLst>
          </p:cNvPr>
          <p:cNvPicPr>
            <a:picLocks noGrp="1" noChangeAspect="1"/>
          </p:cNvPicPr>
          <p:nvPr>
            <p:ph idx="1"/>
          </p:nvPr>
        </p:nvPicPr>
        <p:blipFill>
          <a:blip r:embed="rId2"/>
          <a:stretch>
            <a:fillRect/>
          </a:stretch>
        </p:blipFill>
        <p:spPr>
          <a:xfrm>
            <a:off x="2930621" y="643466"/>
            <a:ext cx="6330758" cy="5571067"/>
          </a:xfrm>
          <a:prstGeom prst="rect">
            <a:avLst/>
          </a:prstGeom>
        </p:spPr>
      </p:pic>
      <p:sp>
        <p:nvSpPr>
          <p:cNvPr id="2" name="Date Placeholder 1">
            <a:extLst>
              <a:ext uri="{FF2B5EF4-FFF2-40B4-BE49-F238E27FC236}">
                <a16:creationId xmlns:a16="http://schemas.microsoft.com/office/drawing/2014/main" xmlns="" id="{706156F8-0FFD-5042-858B-934884ED33EE}"/>
              </a:ext>
            </a:extLst>
          </p:cNvPr>
          <p:cNvSpPr>
            <a:spLocks noGrp="1"/>
          </p:cNvSpPr>
          <p:nvPr>
            <p:ph type="dt" sz="half" idx="10"/>
          </p:nvPr>
        </p:nvSpPr>
        <p:spPr/>
        <p:txBody>
          <a:bodyPr/>
          <a:lstStyle/>
          <a:p>
            <a:fld id="{AF7860AA-79B1-F34A-B5E0-C2AE739DE502}" type="datetime1">
              <a:rPr lang="en-IN" smtClean="0"/>
              <a:t>22-10-2018</a:t>
            </a:fld>
            <a:endParaRPr lang="en-US"/>
          </a:p>
        </p:txBody>
      </p:sp>
      <p:sp>
        <p:nvSpPr>
          <p:cNvPr id="3" name="Footer Placeholder 2">
            <a:extLst>
              <a:ext uri="{FF2B5EF4-FFF2-40B4-BE49-F238E27FC236}">
                <a16:creationId xmlns:a16="http://schemas.microsoft.com/office/drawing/2014/main" xmlns="" id="{5C3FD189-FDD0-3643-8F1D-0FB08E889A6B}"/>
              </a:ext>
            </a:extLst>
          </p:cNvPr>
          <p:cNvSpPr>
            <a:spLocks noGrp="1"/>
          </p:cNvSpPr>
          <p:nvPr>
            <p:ph type="ftr" sz="quarter" idx="11"/>
          </p:nvPr>
        </p:nvSpPr>
        <p:spPr/>
        <p:txBody>
          <a:bodyPr/>
          <a:lstStyle/>
          <a:p>
            <a:r>
              <a:rPr lang="en-US"/>
              <a:t>Anjali Ramakrishan</a:t>
            </a:r>
          </a:p>
        </p:txBody>
      </p:sp>
      <p:sp>
        <p:nvSpPr>
          <p:cNvPr id="7" name="Slide Number Placeholder 6">
            <a:extLst>
              <a:ext uri="{FF2B5EF4-FFF2-40B4-BE49-F238E27FC236}">
                <a16:creationId xmlns:a16="http://schemas.microsoft.com/office/drawing/2014/main" xmlns="" id="{8BF20148-D8B0-904B-801A-B0402353A7F0}"/>
              </a:ext>
            </a:extLst>
          </p:cNvPr>
          <p:cNvSpPr>
            <a:spLocks noGrp="1"/>
          </p:cNvSpPr>
          <p:nvPr>
            <p:ph type="sldNum" sz="quarter" idx="12"/>
          </p:nvPr>
        </p:nvSpPr>
        <p:spPr/>
        <p:txBody>
          <a:bodyPr/>
          <a:lstStyle/>
          <a:p>
            <a:fld id="{53DD2244-5E1E-CC40-B94F-3CE5C14A2C0D}" type="slidenum">
              <a:rPr lang="en-US" smtClean="0"/>
              <a:t>10</a:t>
            </a:fld>
            <a:endParaRPr lang="en-US"/>
          </a:p>
        </p:txBody>
      </p:sp>
    </p:spTree>
    <p:extLst>
      <p:ext uri="{BB962C8B-B14F-4D97-AF65-F5344CB8AC3E}">
        <p14:creationId xmlns:p14="http://schemas.microsoft.com/office/powerpoint/2010/main" val="335617506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35F96E-305B-E84F-ACAC-5A64D4763D0C}"/>
              </a:ext>
            </a:extLst>
          </p:cNvPr>
          <p:cNvSpPr>
            <a:spLocks noGrp="1"/>
          </p:cNvSpPr>
          <p:nvPr>
            <p:ph type="title"/>
          </p:nvPr>
        </p:nvSpPr>
        <p:spPr/>
        <p:txBody>
          <a:bodyPr/>
          <a:lstStyle/>
          <a:p>
            <a:r>
              <a:rPr lang="en-US" b="1" dirty="0"/>
              <a:t>My PhD Focus</a:t>
            </a:r>
          </a:p>
        </p:txBody>
      </p:sp>
      <p:sp>
        <p:nvSpPr>
          <p:cNvPr id="3" name="Content Placeholder 2">
            <a:extLst>
              <a:ext uri="{FF2B5EF4-FFF2-40B4-BE49-F238E27FC236}">
                <a16:creationId xmlns:a16="http://schemas.microsoft.com/office/drawing/2014/main" xmlns="" id="{BFF2405C-7547-C048-AD45-C38EA52FE45B}"/>
              </a:ext>
            </a:extLst>
          </p:cNvPr>
          <p:cNvSpPr>
            <a:spLocks noGrp="1"/>
          </p:cNvSpPr>
          <p:nvPr>
            <p:ph idx="1"/>
          </p:nvPr>
        </p:nvSpPr>
        <p:spPr>
          <a:xfrm>
            <a:off x="825500" y="1690688"/>
            <a:ext cx="6426200" cy="4351338"/>
          </a:xfrm>
        </p:spPr>
        <p:txBody>
          <a:bodyPr>
            <a:normAutofit/>
          </a:bodyPr>
          <a:lstStyle/>
          <a:p>
            <a:endParaRPr lang="en-US" sz="2400" dirty="0">
              <a:latin typeface="+mj-lt"/>
            </a:endParaRPr>
          </a:p>
          <a:p>
            <a:r>
              <a:rPr lang="en-US" sz="2400" dirty="0">
                <a:latin typeface="+mj-lt"/>
              </a:rPr>
              <a:t>Landscape of demand-side solutions from emerging country perspective : </a:t>
            </a:r>
            <a:r>
              <a:rPr lang="en-US" sz="2400" b="1" dirty="0">
                <a:latin typeface="+mj-lt"/>
              </a:rPr>
              <a:t>India</a:t>
            </a:r>
          </a:p>
          <a:p>
            <a:r>
              <a:rPr lang="en-US" sz="2400" b="1" dirty="0">
                <a:latin typeface="+mj-lt"/>
              </a:rPr>
              <a:t>Challenge: </a:t>
            </a:r>
            <a:r>
              <a:rPr lang="en-US" sz="2400" dirty="0">
                <a:latin typeface="+mj-lt"/>
              </a:rPr>
              <a:t>decarbonizing amongst national priorities of development and access, while part of the country also undergoes </a:t>
            </a:r>
            <a:r>
              <a:rPr lang="en-US" sz="2400" dirty="0" err="1">
                <a:latin typeface="+mj-lt"/>
              </a:rPr>
              <a:t>urbanisation</a:t>
            </a:r>
            <a:r>
              <a:rPr lang="en-US" sz="2400" dirty="0">
                <a:latin typeface="+mj-lt"/>
              </a:rPr>
              <a:t> and demographic change</a:t>
            </a:r>
          </a:p>
          <a:p>
            <a:r>
              <a:rPr lang="en-US" sz="2400" b="1" dirty="0">
                <a:latin typeface="+mj-lt"/>
              </a:rPr>
              <a:t>Objectives</a:t>
            </a:r>
            <a:r>
              <a:rPr lang="en-US" sz="2400" dirty="0">
                <a:latin typeface="+mj-lt"/>
              </a:rPr>
              <a:t>:</a:t>
            </a:r>
          </a:p>
          <a:p>
            <a:pPr lvl="1"/>
            <a:r>
              <a:rPr lang="en-US" sz="2000" dirty="0">
                <a:latin typeface="+mj-lt"/>
              </a:rPr>
              <a:t>Disentangle drivers of evolving urban energy consumption patterns</a:t>
            </a:r>
          </a:p>
          <a:p>
            <a:pPr lvl="2"/>
            <a:r>
              <a:rPr lang="en-US" dirty="0">
                <a:latin typeface="+mj-lt"/>
              </a:rPr>
              <a:t>Role of status in household energy choices </a:t>
            </a:r>
          </a:p>
        </p:txBody>
      </p:sp>
      <p:pic>
        <p:nvPicPr>
          <p:cNvPr id="7" name="Picture 6">
            <a:extLst>
              <a:ext uri="{FF2B5EF4-FFF2-40B4-BE49-F238E27FC236}">
                <a16:creationId xmlns:a16="http://schemas.microsoft.com/office/drawing/2014/main" xmlns="" id="{0ED99537-778A-F747-B790-25B826177999}"/>
              </a:ext>
            </a:extLst>
          </p:cNvPr>
          <p:cNvPicPr>
            <a:picLocks noChangeAspect="1"/>
          </p:cNvPicPr>
          <p:nvPr/>
        </p:nvPicPr>
        <p:blipFill>
          <a:blip r:embed="rId2"/>
          <a:stretch>
            <a:fillRect/>
          </a:stretch>
        </p:blipFill>
        <p:spPr>
          <a:xfrm>
            <a:off x="7264400" y="1485900"/>
            <a:ext cx="4423775" cy="4457700"/>
          </a:xfrm>
          <a:prstGeom prst="rect">
            <a:avLst/>
          </a:prstGeom>
        </p:spPr>
      </p:pic>
      <p:sp>
        <p:nvSpPr>
          <p:cNvPr id="8" name="Rectangle 7">
            <a:extLst>
              <a:ext uri="{FF2B5EF4-FFF2-40B4-BE49-F238E27FC236}">
                <a16:creationId xmlns:a16="http://schemas.microsoft.com/office/drawing/2014/main" xmlns="" id="{E221EB40-1B56-1147-B513-3EDE183F9497}"/>
              </a:ext>
            </a:extLst>
          </p:cNvPr>
          <p:cNvSpPr/>
          <p:nvPr/>
        </p:nvSpPr>
        <p:spPr>
          <a:xfrm>
            <a:off x="8060354" y="1004095"/>
            <a:ext cx="3293446" cy="369332"/>
          </a:xfrm>
          <a:prstGeom prst="rect">
            <a:avLst/>
          </a:prstGeom>
        </p:spPr>
        <p:txBody>
          <a:bodyPr wrap="square">
            <a:spAutoFit/>
          </a:bodyPr>
          <a:lstStyle/>
          <a:p>
            <a:r>
              <a:rPr lang="en-US" i="1" dirty="0"/>
              <a:t>“Keeping up with the Joneses”</a:t>
            </a:r>
          </a:p>
        </p:txBody>
      </p:sp>
      <p:sp>
        <p:nvSpPr>
          <p:cNvPr id="9" name="Date Placeholder 8">
            <a:extLst>
              <a:ext uri="{FF2B5EF4-FFF2-40B4-BE49-F238E27FC236}">
                <a16:creationId xmlns:a16="http://schemas.microsoft.com/office/drawing/2014/main" xmlns="" id="{C9202D80-0906-174A-9D4C-16610518820E}"/>
              </a:ext>
            </a:extLst>
          </p:cNvPr>
          <p:cNvSpPr>
            <a:spLocks noGrp="1"/>
          </p:cNvSpPr>
          <p:nvPr>
            <p:ph type="dt" sz="half" idx="10"/>
          </p:nvPr>
        </p:nvSpPr>
        <p:spPr/>
        <p:txBody>
          <a:bodyPr/>
          <a:lstStyle/>
          <a:p>
            <a:fld id="{B24EE0B4-EF92-FF42-8EEF-D08BA3698AFC}" type="datetime1">
              <a:rPr lang="en-IN" smtClean="0"/>
              <a:t>22-10-2018</a:t>
            </a:fld>
            <a:endParaRPr lang="en-US"/>
          </a:p>
        </p:txBody>
      </p:sp>
      <p:sp>
        <p:nvSpPr>
          <p:cNvPr id="10" name="Footer Placeholder 9">
            <a:extLst>
              <a:ext uri="{FF2B5EF4-FFF2-40B4-BE49-F238E27FC236}">
                <a16:creationId xmlns:a16="http://schemas.microsoft.com/office/drawing/2014/main" xmlns="" id="{EBF3BDCA-1932-104F-97BF-211A63EE213A}"/>
              </a:ext>
            </a:extLst>
          </p:cNvPr>
          <p:cNvSpPr>
            <a:spLocks noGrp="1"/>
          </p:cNvSpPr>
          <p:nvPr>
            <p:ph type="ftr" sz="quarter" idx="11"/>
          </p:nvPr>
        </p:nvSpPr>
        <p:spPr/>
        <p:txBody>
          <a:bodyPr/>
          <a:lstStyle/>
          <a:p>
            <a:r>
              <a:rPr lang="en-US"/>
              <a:t>Anjali Ramakrishan</a:t>
            </a:r>
          </a:p>
        </p:txBody>
      </p:sp>
      <p:sp>
        <p:nvSpPr>
          <p:cNvPr id="11" name="Slide Number Placeholder 10">
            <a:extLst>
              <a:ext uri="{FF2B5EF4-FFF2-40B4-BE49-F238E27FC236}">
                <a16:creationId xmlns:a16="http://schemas.microsoft.com/office/drawing/2014/main" xmlns="" id="{2EC77830-0539-F34C-9EAA-B112C96CC2BB}"/>
              </a:ext>
            </a:extLst>
          </p:cNvPr>
          <p:cNvSpPr>
            <a:spLocks noGrp="1"/>
          </p:cNvSpPr>
          <p:nvPr>
            <p:ph type="sldNum" sz="quarter" idx="12"/>
          </p:nvPr>
        </p:nvSpPr>
        <p:spPr/>
        <p:txBody>
          <a:bodyPr/>
          <a:lstStyle/>
          <a:p>
            <a:fld id="{53DD2244-5E1E-CC40-B94F-3CE5C14A2C0D}" type="slidenum">
              <a:rPr lang="en-US" smtClean="0"/>
              <a:t>11</a:t>
            </a:fld>
            <a:endParaRPr lang="en-US"/>
          </a:p>
        </p:txBody>
      </p:sp>
    </p:spTree>
    <p:extLst>
      <p:ext uri="{BB962C8B-B14F-4D97-AF65-F5344CB8AC3E}">
        <p14:creationId xmlns:p14="http://schemas.microsoft.com/office/powerpoint/2010/main" val="149076624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B360B38-2113-6A4B-ADDC-D917D6FF8A9F}"/>
              </a:ext>
            </a:extLst>
          </p:cNvPr>
          <p:cNvSpPr>
            <a:spLocks noGrp="1"/>
          </p:cNvSpPr>
          <p:nvPr>
            <p:ph type="title"/>
          </p:nvPr>
        </p:nvSpPr>
        <p:spPr>
          <a:xfrm>
            <a:off x="838200" y="320675"/>
            <a:ext cx="10515600" cy="1325563"/>
          </a:xfrm>
        </p:spPr>
        <p:txBody>
          <a:bodyPr>
            <a:normAutofit/>
          </a:bodyPr>
          <a:lstStyle/>
          <a:p>
            <a:r>
              <a:rPr lang="en-US" sz="3200" dirty="0"/>
              <a:t>Household Energy Consumption Analysis</a:t>
            </a:r>
          </a:p>
        </p:txBody>
      </p:sp>
      <p:sp>
        <p:nvSpPr>
          <p:cNvPr id="3" name="Content Placeholder 2">
            <a:extLst>
              <a:ext uri="{FF2B5EF4-FFF2-40B4-BE49-F238E27FC236}">
                <a16:creationId xmlns:a16="http://schemas.microsoft.com/office/drawing/2014/main" xmlns="" id="{051B2B23-FED9-7642-A8C9-85CA4570AF43}"/>
              </a:ext>
            </a:extLst>
          </p:cNvPr>
          <p:cNvSpPr>
            <a:spLocks noGrp="1"/>
          </p:cNvSpPr>
          <p:nvPr>
            <p:ph idx="1"/>
          </p:nvPr>
        </p:nvSpPr>
        <p:spPr>
          <a:xfrm>
            <a:off x="838201" y="1825625"/>
            <a:ext cx="6305549" cy="4351338"/>
          </a:xfrm>
        </p:spPr>
        <p:txBody>
          <a:bodyPr>
            <a:normAutofit/>
          </a:bodyPr>
          <a:lstStyle/>
          <a:p>
            <a:r>
              <a:rPr lang="en-US" sz="2400" dirty="0">
                <a:latin typeface="+mj-lt"/>
              </a:rPr>
              <a:t>Data: Indian Human Development Survey 2011-12</a:t>
            </a:r>
          </a:p>
          <a:p>
            <a:r>
              <a:rPr lang="en-US" sz="2400" dirty="0">
                <a:latin typeface="+mj-lt"/>
              </a:rPr>
              <a:t>Sample : 14,573 </a:t>
            </a:r>
            <a:r>
              <a:rPr lang="en-US" sz="2400" b="1" dirty="0">
                <a:latin typeface="+mj-lt"/>
              </a:rPr>
              <a:t>urban </a:t>
            </a:r>
            <a:r>
              <a:rPr lang="en-US" sz="2400" dirty="0">
                <a:latin typeface="+mj-lt"/>
              </a:rPr>
              <a:t>households </a:t>
            </a:r>
          </a:p>
          <a:p>
            <a:endParaRPr lang="en-US" sz="2400" dirty="0">
              <a:latin typeface="+mj-lt"/>
            </a:endParaRPr>
          </a:p>
          <a:p>
            <a:r>
              <a:rPr lang="en-US" sz="2400" dirty="0">
                <a:latin typeface="+mj-lt"/>
              </a:rPr>
              <a:t>Econometric Analysis</a:t>
            </a:r>
          </a:p>
          <a:p>
            <a:pPr lvl="1"/>
            <a:r>
              <a:rPr lang="en-US" sz="2000" dirty="0">
                <a:latin typeface="+mj-lt"/>
              </a:rPr>
              <a:t>Factors influencing </a:t>
            </a:r>
            <a:r>
              <a:rPr lang="en-US" sz="2000" dirty="0">
                <a:solidFill>
                  <a:srgbClr val="C00000"/>
                </a:solidFill>
                <a:latin typeface="+mj-lt"/>
              </a:rPr>
              <a:t>ownership of Car </a:t>
            </a:r>
            <a:r>
              <a:rPr lang="en-US" sz="2000" dirty="0">
                <a:latin typeface="+mj-lt"/>
              </a:rPr>
              <a:t>(Logit Regressions)</a:t>
            </a:r>
          </a:p>
          <a:p>
            <a:pPr lvl="1"/>
            <a:r>
              <a:rPr lang="en-US" sz="2000" dirty="0">
                <a:latin typeface="+mj-lt"/>
              </a:rPr>
              <a:t>Factors influencing </a:t>
            </a:r>
            <a:r>
              <a:rPr lang="en-US" sz="2000" dirty="0">
                <a:solidFill>
                  <a:srgbClr val="C00000"/>
                </a:solidFill>
                <a:latin typeface="+mj-lt"/>
              </a:rPr>
              <a:t>ownership of Appliances </a:t>
            </a:r>
            <a:r>
              <a:rPr lang="en-US" sz="2000" dirty="0">
                <a:latin typeface="+mj-lt"/>
              </a:rPr>
              <a:t>(</a:t>
            </a:r>
            <a:r>
              <a:rPr lang="en-US" sz="2000" dirty="0" err="1">
                <a:latin typeface="+mj-lt"/>
              </a:rPr>
              <a:t>Generalised</a:t>
            </a:r>
            <a:r>
              <a:rPr lang="en-US" sz="2000" dirty="0">
                <a:latin typeface="+mj-lt"/>
              </a:rPr>
              <a:t> Least Sq. Regression)</a:t>
            </a:r>
          </a:p>
          <a:p>
            <a:endParaRPr lang="en-US" sz="2400" dirty="0">
              <a:latin typeface="+mj-lt"/>
            </a:endParaRPr>
          </a:p>
        </p:txBody>
      </p:sp>
      <p:graphicFrame>
        <p:nvGraphicFramePr>
          <p:cNvPr id="8" name="Diagram 7">
            <a:extLst>
              <a:ext uri="{FF2B5EF4-FFF2-40B4-BE49-F238E27FC236}">
                <a16:creationId xmlns:a16="http://schemas.microsoft.com/office/drawing/2014/main" xmlns="" id="{459F8C0C-FB60-C74C-B0FB-46008C883EB1}"/>
              </a:ext>
            </a:extLst>
          </p:cNvPr>
          <p:cNvGraphicFramePr/>
          <p:nvPr>
            <p:extLst>
              <p:ext uri="{D42A27DB-BD31-4B8C-83A1-F6EECF244321}">
                <p14:modId xmlns:p14="http://schemas.microsoft.com/office/powerpoint/2010/main" val="526017461"/>
              </p:ext>
            </p:extLst>
          </p:nvPr>
        </p:nvGraphicFramePr>
        <p:xfrm>
          <a:off x="7195338" y="4115864"/>
          <a:ext cx="2767811" cy="2350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a:extLst>
              <a:ext uri="{FF2B5EF4-FFF2-40B4-BE49-F238E27FC236}">
                <a16:creationId xmlns:a16="http://schemas.microsoft.com/office/drawing/2014/main" xmlns="" id="{F5655484-3235-D940-A15D-B62CC5C85266}"/>
              </a:ext>
            </a:extLst>
          </p:cNvPr>
          <p:cNvGrpSpPr/>
          <p:nvPr/>
        </p:nvGrpSpPr>
        <p:grpSpPr>
          <a:xfrm>
            <a:off x="6096001" y="2606908"/>
            <a:ext cx="3630513" cy="2115908"/>
            <a:chOff x="4895117" y="2050047"/>
            <a:chExt cx="3630513" cy="2115908"/>
          </a:xfrm>
        </p:grpSpPr>
        <p:sp>
          <p:nvSpPr>
            <p:cNvPr id="13" name="Rectangle 12">
              <a:extLst>
                <a:ext uri="{FF2B5EF4-FFF2-40B4-BE49-F238E27FC236}">
                  <a16:creationId xmlns:a16="http://schemas.microsoft.com/office/drawing/2014/main" xmlns="" id="{80137679-0319-364C-8004-154C555A1870}"/>
                </a:ext>
              </a:extLst>
            </p:cNvPr>
            <p:cNvSpPr/>
            <p:nvPr/>
          </p:nvSpPr>
          <p:spPr>
            <a:xfrm>
              <a:off x="6164197" y="2050047"/>
              <a:ext cx="2361433" cy="1420493"/>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spcAft>
                  <a:spcPts val="450"/>
                </a:spcAft>
              </a:pPr>
              <a:endParaRPr lang="en-US" sz="1300" b="1" dirty="0">
                <a:ln w="0"/>
                <a:solidFill>
                  <a:schemeClr val="tx1"/>
                </a:solidFill>
                <a:effectLst>
                  <a:outerShdw blurRad="38100" dist="19050" dir="2700000" algn="tl" rotWithShape="0">
                    <a:schemeClr val="dk1">
                      <a:alpha val="40000"/>
                    </a:schemeClr>
                  </a:outerShdw>
                </a:effectLst>
                <a:latin typeface="+mj-lt"/>
              </a:endParaRPr>
            </a:p>
            <a:p>
              <a:pPr algn="ctr">
                <a:spcAft>
                  <a:spcPts val="450"/>
                </a:spcAft>
              </a:pPr>
              <a:r>
                <a:rPr lang="en-US" sz="1300" b="1" dirty="0">
                  <a:ln w="0"/>
                  <a:solidFill>
                    <a:schemeClr val="tx1"/>
                  </a:solidFill>
                  <a:effectLst>
                    <a:outerShdw blurRad="38100" dist="19050" dir="2700000" algn="tl" rotWithShape="0">
                      <a:schemeClr val="dk1">
                        <a:alpha val="40000"/>
                      </a:schemeClr>
                    </a:outerShdw>
                  </a:effectLst>
                  <a:latin typeface="+mj-lt"/>
                </a:rPr>
                <a:t>Factor Analysis </a:t>
              </a:r>
            </a:p>
            <a:p>
              <a:pPr marL="142875" indent="-142875">
                <a:buFontTx/>
                <a:buChar char="-"/>
              </a:pPr>
              <a:r>
                <a:rPr lang="en-US" sz="1300" b="1" dirty="0">
                  <a:ln w="0"/>
                  <a:solidFill>
                    <a:schemeClr val="tx1"/>
                  </a:solidFill>
                  <a:effectLst>
                    <a:outerShdw blurRad="38100" dist="19050" dir="2700000" algn="tl" rotWithShape="0">
                      <a:schemeClr val="dk1">
                        <a:alpha val="40000"/>
                      </a:schemeClr>
                    </a:outerShdw>
                  </a:effectLst>
                  <a:latin typeface="+mj-lt"/>
                </a:rPr>
                <a:t>Variables</a:t>
              </a:r>
              <a:r>
                <a:rPr lang="en-US" sz="1300" dirty="0">
                  <a:ln w="0"/>
                  <a:solidFill>
                    <a:schemeClr val="tx1"/>
                  </a:solidFill>
                  <a:effectLst>
                    <a:outerShdw blurRad="38100" dist="19050" dir="2700000" algn="tl" rotWithShape="0">
                      <a:schemeClr val="dk1">
                        <a:alpha val="40000"/>
                      </a:schemeClr>
                    </a:outerShdw>
                  </a:effectLst>
                  <a:latin typeface="+mj-lt"/>
                </a:rPr>
                <a:t>: Household Appliances</a:t>
              </a:r>
            </a:p>
            <a:p>
              <a:pPr marL="142875" indent="-142875">
                <a:buFontTx/>
                <a:buChar char="-"/>
              </a:pPr>
              <a:r>
                <a:rPr lang="en-US" sz="1300" dirty="0">
                  <a:ln w="0"/>
                  <a:solidFill>
                    <a:schemeClr val="tx1"/>
                  </a:solidFill>
                  <a:effectLst>
                    <a:outerShdw blurRad="38100" dist="19050" dir="2700000" algn="tl" rotWithShape="0">
                      <a:schemeClr val="dk1">
                        <a:alpha val="40000"/>
                      </a:schemeClr>
                    </a:outerShdw>
                  </a:effectLst>
                  <a:latin typeface="+mj-lt"/>
                </a:rPr>
                <a:t>Using </a:t>
              </a:r>
              <a:r>
                <a:rPr lang="en-US" sz="1300" b="1" dirty="0">
                  <a:ln w="0"/>
                  <a:solidFill>
                    <a:schemeClr val="tx1"/>
                  </a:solidFill>
                  <a:effectLst>
                    <a:outerShdw blurRad="38100" dist="19050" dir="2700000" algn="tl" rotWithShape="0">
                      <a:schemeClr val="dk1">
                        <a:alpha val="40000"/>
                      </a:schemeClr>
                    </a:outerShdw>
                  </a:effectLst>
                  <a:latin typeface="+mj-lt"/>
                </a:rPr>
                <a:t>Iterated Principle Factors </a:t>
              </a:r>
              <a:r>
                <a:rPr lang="en-US" sz="1300" dirty="0">
                  <a:ln w="0"/>
                  <a:solidFill>
                    <a:schemeClr val="tx1"/>
                  </a:solidFill>
                  <a:effectLst>
                    <a:outerShdw blurRad="38100" dist="19050" dir="2700000" algn="tl" rotWithShape="0">
                      <a:schemeClr val="dk1">
                        <a:alpha val="40000"/>
                      </a:schemeClr>
                    </a:outerShdw>
                  </a:effectLst>
                  <a:latin typeface="+mj-lt"/>
                </a:rPr>
                <a:t>to determine number of factors to use</a:t>
              </a:r>
            </a:p>
            <a:p>
              <a:pPr marL="214313" indent="-214313" algn="ctr">
                <a:buFontTx/>
                <a:buChar char="-"/>
              </a:pPr>
              <a:endParaRPr lang="en-US" sz="1300" dirty="0">
                <a:ln w="0"/>
                <a:solidFill>
                  <a:schemeClr val="tx1"/>
                </a:solidFill>
                <a:effectLst>
                  <a:outerShdw blurRad="38100" dist="19050" dir="2700000" algn="tl" rotWithShape="0">
                    <a:schemeClr val="dk1">
                      <a:alpha val="40000"/>
                    </a:schemeClr>
                  </a:outerShdw>
                </a:effectLst>
                <a:latin typeface="+mj-lt"/>
              </a:endParaRPr>
            </a:p>
          </p:txBody>
        </p:sp>
        <p:cxnSp>
          <p:nvCxnSpPr>
            <p:cNvPr id="14" name="Elbow Connector 13">
              <a:extLst>
                <a:ext uri="{FF2B5EF4-FFF2-40B4-BE49-F238E27FC236}">
                  <a16:creationId xmlns:a16="http://schemas.microsoft.com/office/drawing/2014/main" xmlns="" id="{BFF51A08-65A6-A348-9C9E-84DEDEE1A11A}"/>
                </a:ext>
              </a:extLst>
            </p:cNvPr>
            <p:cNvCxnSpPr>
              <a:cxnSpLocks/>
            </p:cNvCxnSpPr>
            <p:nvPr/>
          </p:nvCxnSpPr>
          <p:spPr>
            <a:xfrm rot="10800000" flipV="1">
              <a:off x="4895117" y="3322208"/>
              <a:ext cx="1221709" cy="84374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grpSp>
      <p:cxnSp>
        <p:nvCxnSpPr>
          <p:cNvPr id="19" name="Elbow Connector 18">
            <a:extLst>
              <a:ext uri="{FF2B5EF4-FFF2-40B4-BE49-F238E27FC236}">
                <a16:creationId xmlns:a16="http://schemas.microsoft.com/office/drawing/2014/main" xmlns="" id="{F387977E-C34C-4F49-99A7-AC47B31D477E}"/>
              </a:ext>
            </a:extLst>
          </p:cNvPr>
          <p:cNvCxnSpPr>
            <a:cxnSpLocks/>
          </p:cNvCxnSpPr>
          <p:nvPr/>
        </p:nvCxnSpPr>
        <p:spPr>
          <a:xfrm>
            <a:off x="5800725" y="4857754"/>
            <a:ext cx="1394613" cy="482643"/>
          </a:xfrm>
          <a:prstGeom prst="bentConnector3">
            <a:avLst>
              <a:gd name="adj1" fmla="val -199"/>
            </a:avLst>
          </a:prstGeom>
          <a:ln>
            <a:tailEnd type="triangle"/>
          </a:ln>
        </p:spPr>
        <p:style>
          <a:lnRef idx="1">
            <a:schemeClr val="dk1"/>
          </a:lnRef>
          <a:fillRef idx="0">
            <a:schemeClr val="dk1"/>
          </a:fillRef>
          <a:effectRef idx="0">
            <a:schemeClr val="dk1"/>
          </a:effectRef>
          <a:fontRef idx="minor">
            <a:schemeClr val="tx1"/>
          </a:fontRef>
        </p:style>
      </p:cxnSp>
      <p:sp>
        <p:nvSpPr>
          <p:cNvPr id="7" name="Date Placeholder 6">
            <a:extLst>
              <a:ext uri="{FF2B5EF4-FFF2-40B4-BE49-F238E27FC236}">
                <a16:creationId xmlns:a16="http://schemas.microsoft.com/office/drawing/2014/main" xmlns="" id="{F3168941-788C-214B-A408-0C4787BFF494}"/>
              </a:ext>
            </a:extLst>
          </p:cNvPr>
          <p:cNvSpPr>
            <a:spLocks noGrp="1"/>
          </p:cNvSpPr>
          <p:nvPr>
            <p:ph type="dt" sz="half" idx="10"/>
          </p:nvPr>
        </p:nvSpPr>
        <p:spPr/>
        <p:txBody>
          <a:bodyPr/>
          <a:lstStyle/>
          <a:p>
            <a:fld id="{73434C32-7080-E44E-BCE3-CC3F665214EF}" type="datetime1">
              <a:rPr lang="en-IN" smtClean="0"/>
              <a:t>22-10-2018</a:t>
            </a:fld>
            <a:endParaRPr lang="en-US"/>
          </a:p>
        </p:txBody>
      </p:sp>
      <p:sp>
        <p:nvSpPr>
          <p:cNvPr id="9" name="Footer Placeholder 8">
            <a:extLst>
              <a:ext uri="{FF2B5EF4-FFF2-40B4-BE49-F238E27FC236}">
                <a16:creationId xmlns:a16="http://schemas.microsoft.com/office/drawing/2014/main" xmlns="" id="{FD683E63-940C-1641-B805-5729048D7F23}"/>
              </a:ext>
            </a:extLst>
          </p:cNvPr>
          <p:cNvSpPr>
            <a:spLocks noGrp="1"/>
          </p:cNvSpPr>
          <p:nvPr>
            <p:ph type="ftr" sz="quarter" idx="11"/>
          </p:nvPr>
        </p:nvSpPr>
        <p:spPr/>
        <p:txBody>
          <a:bodyPr/>
          <a:lstStyle/>
          <a:p>
            <a:r>
              <a:rPr lang="en-US"/>
              <a:t>Anjali Ramakrishan</a:t>
            </a:r>
          </a:p>
        </p:txBody>
      </p:sp>
      <p:sp>
        <p:nvSpPr>
          <p:cNvPr id="10" name="Slide Number Placeholder 9">
            <a:extLst>
              <a:ext uri="{FF2B5EF4-FFF2-40B4-BE49-F238E27FC236}">
                <a16:creationId xmlns:a16="http://schemas.microsoft.com/office/drawing/2014/main" xmlns="" id="{389059F8-1758-2B4E-B2CA-B45EDA76A2FF}"/>
              </a:ext>
            </a:extLst>
          </p:cNvPr>
          <p:cNvSpPr>
            <a:spLocks noGrp="1"/>
          </p:cNvSpPr>
          <p:nvPr>
            <p:ph type="sldNum" sz="quarter" idx="12"/>
          </p:nvPr>
        </p:nvSpPr>
        <p:spPr/>
        <p:txBody>
          <a:bodyPr/>
          <a:lstStyle/>
          <a:p>
            <a:fld id="{53DD2244-5E1E-CC40-B94F-3CE5C14A2C0D}" type="slidenum">
              <a:rPr lang="en-US" smtClean="0"/>
              <a:t>12</a:t>
            </a:fld>
            <a:endParaRPr lang="en-US"/>
          </a:p>
        </p:txBody>
      </p:sp>
    </p:spTree>
    <p:extLst>
      <p:ext uri="{BB962C8B-B14F-4D97-AF65-F5344CB8AC3E}">
        <p14:creationId xmlns:p14="http://schemas.microsoft.com/office/powerpoint/2010/main" val="2111252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45A8A1-49F5-E64A-BEC6-E2A841CF9C37}"/>
              </a:ext>
            </a:extLst>
          </p:cNvPr>
          <p:cNvSpPr>
            <a:spLocks noGrp="1"/>
          </p:cNvSpPr>
          <p:nvPr>
            <p:ph type="title"/>
          </p:nvPr>
        </p:nvSpPr>
        <p:spPr>
          <a:xfrm>
            <a:off x="838200" y="552089"/>
            <a:ext cx="7886700" cy="475261"/>
          </a:xfrm>
        </p:spPr>
        <p:txBody>
          <a:bodyPr>
            <a:noAutofit/>
          </a:bodyPr>
          <a:lstStyle/>
          <a:p>
            <a:r>
              <a:rPr lang="en-US" sz="3200" b="1" dirty="0"/>
              <a:t>Regression Results</a:t>
            </a:r>
          </a:p>
        </p:txBody>
      </p:sp>
      <p:sp>
        <p:nvSpPr>
          <p:cNvPr id="6" name="TextBox 5">
            <a:extLst>
              <a:ext uri="{FF2B5EF4-FFF2-40B4-BE49-F238E27FC236}">
                <a16:creationId xmlns:a16="http://schemas.microsoft.com/office/drawing/2014/main" xmlns="" id="{45BBABAE-D85C-FD4C-B1F6-47EE1470A4CB}"/>
              </a:ext>
            </a:extLst>
          </p:cNvPr>
          <p:cNvSpPr txBox="1"/>
          <p:nvPr/>
        </p:nvSpPr>
        <p:spPr>
          <a:xfrm>
            <a:off x="1505487" y="1372101"/>
            <a:ext cx="5090783" cy="507831"/>
          </a:xfrm>
          <a:prstGeom prst="rect">
            <a:avLst/>
          </a:prstGeom>
          <a:noFill/>
        </p:spPr>
        <p:txBody>
          <a:bodyPr wrap="square" rtlCol="0">
            <a:spAutoFit/>
          </a:bodyPr>
          <a:lstStyle/>
          <a:p>
            <a:r>
              <a:rPr lang="en-US" sz="1350" dirty="0"/>
              <a:t>Dependent Variable:  Y = 0, if household does not own a car</a:t>
            </a:r>
          </a:p>
          <a:p>
            <a:r>
              <a:rPr lang="en-US" sz="1350" dirty="0"/>
              <a:t>      	                      1, if household owns a car</a:t>
            </a:r>
          </a:p>
        </p:txBody>
      </p:sp>
      <p:sp>
        <p:nvSpPr>
          <p:cNvPr id="24" name="TextBox 23">
            <a:extLst>
              <a:ext uri="{FF2B5EF4-FFF2-40B4-BE49-F238E27FC236}">
                <a16:creationId xmlns:a16="http://schemas.microsoft.com/office/drawing/2014/main" xmlns="" id="{F7FB5DDF-0A5C-5643-AC44-9A43A488756C}"/>
              </a:ext>
            </a:extLst>
          </p:cNvPr>
          <p:cNvSpPr txBox="1"/>
          <p:nvPr/>
        </p:nvSpPr>
        <p:spPr>
          <a:xfrm>
            <a:off x="7601992" y="2082742"/>
            <a:ext cx="3305465" cy="1600438"/>
          </a:xfrm>
          <a:prstGeom prst="rect">
            <a:avLst/>
          </a:prstGeom>
          <a:noFill/>
        </p:spPr>
        <p:txBody>
          <a:bodyPr wrap="square" rtlCol="0">
            <a:spAutoFit/>
          </a:bodyPr>
          <a:lstStyle/>
          <a:p>
            <a:pPr marL="214313" indent="-214313">
              <a:buFont typeface="Arial" panose="020B0604020202020204" pitchFamily="34" charset="0"/>
              <a:buChar char="•"/>
            </a:pPr>
            <a:r>
              <a:rPr lang="en-US" sz="1400" b="1" dirty="0">
                <a:latin typeface="+mj-lt"/>
              </a:rPr>
              <a:t>Location (Metro effect)</a:t>
            </a:r>
          </a:p>
          <a:p>
            <a:r>
              <a:rPr lang="en-US" sz="1400" dirty="0">
                <a:latin typeface="+mj-lt"/>
              </a:rPr>
              <a:t>      Compared to non-metros, households   </a:t>
            </a:r>
          </a:p>
          <a:p>
            <a:pPr marL="225425" indent="-225425"/>
            <a:r>
              <a:rPr lang="en-US" sz="1400" dirty="0">
                <a:latin typeface="+mj-lt"/>
              </a:rPr>
              <a:t>      in </a:t>
            </a:r>
            <a:r>
              <a:rPr lang="en-US" sz="1400" b="1" dirty="0">
                <a:latin typeface="+mj-lt"/>
              </a:rPr>
              <a:t>Mumbai </a:t>
            </a:r>
            <a:r>
              <a:rPr lang="en-US" sz="1400" dirty="0">
                <a:latin typeface="+mj-lt"/>
              </a:rPr>
              <a:t>and </a:t>
            </a:r>
            <a:r>
              <a:rPr lang="en-US" sz="1400" b="1" dirty="0">
                <a:latin typeface="+mj-lt"/>
              </a:rPr>
              <a:t>Kolkata </a:t>
            </a:r>
            <a:r>
              <a:rPr lang="en-US" sz="1400" dirty="0">
                <a:latin typeface="+mj-lt"/>
              </a:rPr>
              <a:t>increase the odds of </a:t>
            </a:r>
            <a:r>
              <a:rPr lang="en-US" sz="1400" b="1" dirty="0">
                <a:latin typeface="+mj-lt"/>
              </a:rPr>
              <a:t>not owning a car </a:t>
            </a:r>
            <a:r>
              <a:rPr lang="en-US" sz="1400" dirty="0">
                <a:latin typeface="+mj-lt"/>
              </a:rPr>
              <a:t>by a factor of 6.25 and 1 respective, while households in </a:t>
            </a:r>
            <a:r>
              <a:rPr lang="en-US" sz="1400" b="1" dirty="0">
                <a:latin typeface="+mj-lt"/>
              </a:rPr>
              <a:t>Bangalore </a:t>
            </a:r>
            <a:r>
              <a:rPr lang="en-US" sz="1400" dirty="0">
                <a:latin typeface="+mj-lt"/>
              </a:rPr>
              <a:t>increases the odds of </a:t>
            </a:r>
            <a:r>
              <a:rPr lang="en-US" sz="1400" b="1" dirty="0">
                <a:latin typeface="+mj-lt"/>
              </a:rPr>
              <a:t>owning a car</a:t>
            </a:r>
            <a:r>
              <a:rPr lang="en-US" sz="1400" dirty="0">
                <a:latin typeface="+mj-lt"/>
              </a:rPr>
              <a:t> by a factor of  2.77.</a:t>
            </a:r>
          </a:p>
        </p:txBody>
      </p:sp>
      <p:sp>
        <p:nvSpPr>
          <p:cNvPr id="28" name="Rectangle 27">
            <a:extLst>
              <a:ext uri="{FF2B5EF4-FFF2-40B4-BE49-F238E27FC236}">
                <a16:creationId xmlns:a16="http://schemas.microsoft.com/office/drawing/2014/main" xmlns="" id="{FE3851C3-9652-1F4A-96F7-024BDCABD91B}"/>
              </a:ext>
            </a:extLst>
          </p:cNvPr>
          <p:cNvSpPr/>
          <p:nvPr/>
        </p:nvSpPr>
        <p:spPr>
          <a:xfrm>
            <a:off x="7599859" y="3769729"/>
            <a:ext cx="3143328" cy="954107"/>
          </a:xfrm>
          <a:prstGeom prst="rect">
            <a:avLst/>
          </a:prstGeom>
        </p:spPr>
        <p:txBody>
          <a:bodyPr wrap="square">
            <a:spAutoFit/>
          </a:bodyPr>
          <a:lstStyle/>
          <a:p>
            <a:pPr marL="214313" indent="-214313">
              <a:buFont typeface="Arial" panose="020B0604020202020204" pitchFamily="34" charset="0"/>
              <a:buChar char="•"/>
            </a:pPr>
            <a:r>
              <a:rPr lang="en-US" sz="1400" b="1" dirty="0">
                <a:latin typeface="+mj-lt"/>
              </a:rPr>
              <a:t>Social identities</a:t>
            </a:r>
            <a:r>
              <a:rPr lang="en-US" sz="1400" dirty="0">
                <a:latin typeface="+mj-lt"/>
              </a:rPr>
              <a:t> and group memberships influence the odds of car ownership, but have opposing effects.</a:t>
            </a:r>
          </a:p>
        </p:txBody>
      </p:sp>
      <p:sp>
        <p:nvSpPr>
          <p:cNvPr id="29" name="Rectangle 28">
            <a:extLst>
              <a:ext uri="{FF2B5EF4-FFF2-40B4-BE49-F238E27FC236}">
                <a16:creationId xmlns:a16="http://schemas.microsoft.com/office/drawing/2014/main" xmlns="" id="{E1CFC90D-2437-4445-BE61-BDF06F57D20C}"/>
              </a:ext>
            </a:extLst>
          </p:cNvPr>
          <p:cNvSpPr/>
          <p:nvPr/>
        </p:nvSpPr>
        <p:spPr>
          <a:xfrm>
            <a:off x="7599859" y="4666684"/>
            <a:ext cx="3143328" cy="1384995"/>
          </a:xfrm>
          <a:prstGeom prst="rect">
            <a:avLst/>
          </a:prstGeom>
        </p:spPr>
        <p:txBody>
          <a:bodyPr wrap="square">
            <a:spAutoFit/>
          </a:bodyPr>
          <a:lstStyle/>
          <a:p>
            <a:pPr marL="214313" indent="-214313">
              <a:buFont typeface="Arial" panose="020B0604020202020204" pitchFamily="34" charset="0"/>
              <a:buChar char="•"/>
            </a:pPr>
            <a:r>
              <a:rPr lang="en-US" sz="1400" dirty="0">
                <a:latin typeface="+mj-lt"/>
              </a:rPr>
              <a:t>Perception of household status increases the </a:t>
            </a:r>
            <a:r>
              <a:rPr lang="en-US" sz="1400" b="1" dirty="0">
                <a:latin typeface="+mj-lt"/>
              </a:rPr>
              <a:t>odds of car ownership the highest </a:t>
            </a:r>
            <a:r>
              <a:rPr lang="en-US" sz="1400" dirty="0">
                <a:latin typeface="+mj-lt"/>
              </a:rPr>
              <a:t>– compared to perception of poor, middle class perception by factor of 4 and perceiving comfortable by factor of 16.</a:t>
            </a:r>
          </a:p>
        </p:txBody>
      </p:sp>
      <p:sp>
        <p:nvSpPr>
          <p:cNvPr id="31" name="TextBox 30">
            <a:extLst>
              <a:ext uri="{FF2B5EF4-FFF2-40B4-BE49-F238E27FC236}">
                <a16:creationId xmlns:a16="http://schemas.microsoft.com/office/drawing/2014/main" xmlns="" id="{2AEFA159-31A0-7040-AA06-BDF4E2A0A7C5}"/>
              </a:ext>
            </a:extLst>
          </p:cNvPr>
          <p:cNvSpPr txBox="1"/>
          <p:nvPr/>
        </p:nvSpPr>
        <p:spPr>
          <a:xfrm>
            <a:off x="7601992" y="1148964"/>
            <a:ext cx="3143328" cy="954107"/>
          </a:xfrm>
          <a:prstGeom prst="rect">
            <a:avLst/>
          </a:prstGeom>
          <a:noFill/>
        </p:spPr>
        <p:txBody>
          <a:bodyPr wrap="square" rtlCol="0">
            <a:spAutoFit/>
          </a:bodyPr>
          <a:lstStyle/>
          <a:p>
            <a:pPr marL="214313" indent="-214313">
              <a:buFont typeface="Arial" panose="020B0604020202020204" pitchFamily="34" charset="0"/>
              <a:buChar char="•"/>
            </a:pPr>
            <a:r>
              <a:rPr lang="en-US" sz="1400" b="1" dirty="0">
                <a:latin typeface="+mj-lt"/>
              </a:rPr>
              <a:t>Economic Status</a:t>
            </a:r>
            <a:r>
              <a:rPr lang="en-US" sz="1400" dirty="0">
                <a:latin typeface="+mj-lt"/>
              </a:rPr>
              <a:t> – Increase in Income and better paying occupation profiles (Business) increases the odds of owning a car.</a:t>
            </a:r>
          </a:p>
        </p:txBody>
      </p:sp>
      <p:pic>
        <p:nvPicPr>
          <p:cNvPr id="32" name="Content Placeholder 34">
            <a:extLst>
              <a:ext uri="{FF2B5EF4-FFF2-40B4-BE49-F238E27FC236}">
                <a16:creationId xmlns:a16="http://schemas.microsoft.com/office/drawing/2014/main" xmlns="" id="{3713858E-7742-CD40-B6AC-6FB2486E60CD}"/>
              </a:ext>
            </a:extLst>
          </p:cNvPr>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458734" y="1879932"/>
            <a:ext cx="5638264" cy="3992412"/>
          </a:xfrm>
        </p:spPr>
      </p:pic>
      <p:sp>
        <p:nvSpPr>
          <p:cNvPr id="5" name="Date Placeholder 4">
            <a:extLst>
              <a:ext uri="{FF2B5EF4-FFF2-40B4-BE49-F238E27FC236}">
                <a16:creationId xmlns:a16="http://schemas.microsoft.com/office/drawing/2014/main" xmlns="" id="{C12FBBC4-D37C-1D43-803F-2D802B3C6D8C}"/>
              </a:ext>
            </a:extLst>
          </p:cNvPr>
          <p:cNvSpPr>
            <a:spLocks noGrp="1"/>
          </p:cNvSpPr>
          <p:nvPr>
            <p:ph type="dt" sz="half" idx="10"/>
          </p:nvPr>
        </p:nvSpPr>
        <p:spPr/>
        <p:txBody>
          <a:bodyPr/>
          <a:lstStyle/>
          <a:p>
            <a:fld id="{084E049C-4AE7-4F42-9FDE-421D9E4718AA}" type="datetime1">
              <a:rPr lang="en-IN" smtClean="0"/>
              <a:t>22-10-2018</a:t>
            </a:fld>
            <a:endParaRPr lang="en-US"/>
          </a:p>
        </p:txBody>
      </p:sp>
      <p:sp>
        <p:nvSpPr>
          <p:cNvPr id="7" name="Footer Placeholder 6">
            <a:extLst>
              <a:ext uri="{FF2B5EF4-FFF2-40B4-BE49-F238E27FC236}">
                <a16:creationId xmlns:a16="http://schemas.microsoft.com/office/drawing/2014/main" xmlns="" id="{4CA1B26E-0244-344B-9CEF-E94307393E17}"/>
              </a:ext>
            </a:extLst>
          </p:cNvPr>
          <p:cNvSpPr>
            <a:spLocks noGrp="1"/>
          </p:cNvSpPr>
          <p:nvPr>
            <p:ph type="ftr" sz="quarter" idx="11"/>
          </p:nvPr>
        </p:nvSpPr>
        <p:spPr/>
        <p:txBody>
          <a:bodyPr/>
          <a:lstStyle/>
          <a:p>
            <a:r>
              <a:rPr lang="en-US"/>
              <a:t>Anjali Ramakrishan</a:t>
            </a:r>
          </a:p>
        </p:txBody>
      </p:sp>
      <p:sp>
        <p:nvSpPr>
          <p:cNvPr id="8" name="Slide Number Placeholder 7">
            <a:extLst>
              <a:ext uri="{FF2B5EF4-FFF2-40B4-BE49-F238E27FC236}">
                <a16:creationId xmlns:a16="http://schemas.microsoft.com/office/drawing/2014/main" xmlns="" id="{B59A4DFE-8AAD-1843-BBCB-0DB6FCC2A943}"/>
              </a:ext>
            </a:extLst>
          </p:cNvPr>
          <p:cNvSpPr>
            <a:spLocks noGrp="1"/>
          </p:cNvSpPr>
          <p:nvPr>
            <p:ph type="sldNum" sz="quarter" idx="12"/>
          </p:nvPr>
        </p:nvSpPr>
        <p:spPr/>
        <p:txBody>
          <a:bodyPr/>
          <a:lstStyle/>
          <a:p>
            <a:fld id="{53DD2244-5E1E-CC40-B94F-3CE5C14A2C0D}" type="slidenum">
              <a:rPr lang="en-US" smtClean="0"/>
              <a:t>13</a:t>
            </a:fld>
            <a:endParaRPr lang="en-US"/>
          </a:p>
        </p:txBody>
      </p:sp>
    </p:spTree>
    <p:extLst>
      <p:ext uri="{BB962C8B-B14F-4D97-AF65-F5344CB8AC3E}">
        <p14:creationId xmlns:p14="http://schemas.microsoft.com/office/powerpoint/2010/main" val="3974992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3E4496-34B2-4747-A7E9-4A435BDBF93E}"/>
              </a:ext>
            </a:extLst>
          </p:cNvPr>
          <p:cNvSpPr>
            <a:spLocks noGrp="1"/>
          </p:cNvSpPr>
          <p:nvPr>
            <p:ph type="title"/>
          </p:nvPr>
        </p:nvSpPr>
        <p:spPr>
          <a:xfrm>
            <a:off x="838200" y="544479"/>
            <a:ext cx="7886700" cy="528015"/>
          </a:xfrm>
        </p:spPr>
        <p:txBody>
          <a:bodyPr>
            <a:noAutofit/>
          </a:bodyPr>
          <a:lstStyle/>
          <a:p>
            <a:r>
              <a:rPr lang="en-US" sz="3200" b="1" dirty="0"/>
              <a:t>Regression Results</a:t>
            </a:r>
          </a:p>
        </p:txBody>
      </p:sp>
      <p:sp>
        <p:nvSpPr>
          <p:cNvPr id="3" name="Content Placeholder 2">
            <a:extLst>
              <a:ext uri="{FF2B5EF4-FFF2-40B4-BE49-F238E27FC236}">
                <a16:creationId xmlns:a16="http://schemas.microsoft.com/office/drawing/2014/main" xmlns="" id="{3C099089-BC51-E64E-AAFA-AF3C966B682A}"/>
              </a:ext>
            </a:extLst>
          </p:cNvPr>
          <p:cNvSpPr>
            <a:spLocks noGrp="1"/>
          </p:cNvSpPr>
          <p:nvPr>
            <p:ph idx="1"/>
          </p:nvPr>
        </p:nvSpPr>
        <p:spPr>
          <a:xfrm>
            <a:off x="1371659" y="1453565"/>
            <a:ext cx="7886700" cy="432377"/>
          </a:xfrm>
        </p:spPr>
        <p:txBody>
          <a:bodyPr>
            <a:noAutofit/>
          </a:bodyPr>
          <a:lstStyle/>
          <a:p>
            <a:pPr marL="0" indent="0">
              <a:spcBef>
                <a:spcPts val="300"/>
              </a:spcBef>
              <a:buNone/>
            </a:pPr>
            <a:r>
              <a:rPr lang="en-US" sz="1400" dirty="0"/>
              <a:t>Dependent Variable</a:t>
            </a:r>
          </a:p>
          <a:p>
            <a:pPr marL="0" indent="0">
              <a:spcBef>
                <a:spcPts val="300"/>
              </a:spcBef>
              <a:buNone/>
            </a:pPr>
            <a:r>
              <a:rPr lang="en-US" sz="1400" dirty="0"/>
              <a:t>Y = Factor Score for Energy Intensive; Intermediate/Convenient and Basic</a:t>
            </a:r>
          </a:p>
        </p:txBody>
      </p:sp>
      <p:pic>
        <p:nvPicPr>
          <p:cNvPr id="26" name="Picture 25">
            <a:extLst>
              <a:ext uri="{FF2B5EF4-FFF2-40B4-BE49-F238E27FC236}">
                <a16:creationId xmlns:a16="http://schemas.microsoft.com/office/drawing/2014/main" xmlns="" id="{6CD3ED74-D523-7441-8A06-9A033DED748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803309" y="2061966"/>
            <a:ext cx="3904886" cy="2698714"/>
          </a:xfrm>
          <a:prstGeom prst="rect">
            <a:avLst/>
          </a:prstGeom>
        </p:spPr>
      </p:pic>
      <p:sp>
        <p:nvSpPr>
          <p:cNvPr id="42" name="TextBox 41">
            <a:extLst>
              <a:ext uri="{FF2B5EF4-FFF2-40B4-BE49-F238E27FC236}">
                <a16:creationId xmlns:a16="http://schemas.microsoft.com/office/drawing/2014/main" xmlns="" id="{0C81ACD6-A2C0-D24B-9A2F-D347687B6320}"/>
              </a:ext>
            </a:extLst>
          </p:cNvPr>
          <p:cNvSpPr txBox="1"/>
          <p:nvPr/>
        </p:nvSpPr>
        <p:spPr>
          <a:xfrm>
            <a:off x="1285875" y="5018733"/>
            <a:ext cx="9057769" cy="830997"/>
          </a:xfrm>
          <a:prstGeom prst="rect">
            <a:avLst/>
          </a:prstGeom>
          <a:noFill/>
        </p:spPr>
        <p:txBody>
          <a:bodyPr wrap="square" rtlCol="0">
            <a:spAutoFit/>
          </a:bodyPr>
          <a:lstStyle/>
          <a:p>
            <a:r>
              <a:rPr lang="en-US" sz="1600" b="1" dirty="0"/>
              <a:t>Socio-economic, locational and climate factors </a:t>
            </a:r>
            <a:r>
              <a:rPr lang="en-US" sz="1600" dirty="0"/>
              <a:t>are significant in influencing the ownership of appliances, while the household´s </a:t>
            </a:r>
            <a:r>
              <a:rPr lang="en-US" sz="1600" b="1" dirty="0"/>
              <a:t>perceptions about their economic status </a:t>
            </a:r>
            <a:r>
              <a:rPr lang="en-US" sz="1600" dirty="0"/>
              <a:t>has a large impact on </a:t>
            </a:r>
            <a:r>
              <a:rPr lang="en-US" sz="1600" dirty="0">
                <a:solidFill>
                  <a:schemeClr val="bg2">
                    <a:lumMod val="10000"/>
                  </a:schemeClr>
                </a:solidFill>
              </a:rPr>
              <a:t>household purchases of appliances </a:t>
            </a:r>
          </a:p>
        </p:txBody>
      </p:sp>
      <p:grpSp>
        <p:nvGrpSpPr>
          <p:cNvPr id="8" name="Group 7">
            <a:extLst>
              <a:ext uri="{FF2B5EF4-FFF2-40B4-BE49-F238E27FC236}">
                <a16:creationId xmlns:a16="http://schemas.microsoft.com/office/drawing/2014/main" xmlns="" id="{0190B5D8-6026-4149-B5F0-64F7B0664232}"/>
              </a:ext>
            </a:extLst>
          </p:cNvPr>
          <p:cNvGrpSpPr/>
          <p:nvPr/>
        </p:nvGrpSpPr>
        <p:grpSpPr>
          <a:xfrm>
            <a:off x="207871" y="2121529"/>
            <a:ext cx="3821205" cy="2661616"/>
            <a:chOff x="216895" y="2374882"/>
            <a:chExt cx="3117314" cy="2313170"/>
          </a:xfrm>
        </p:grpSpPr>
        <p:pic>
          <p:nvPicPr>
            <p:cNvPr id="17" name="Picture 16">
              <a:extLst>
                <a:ext uri="{FF2B5EF4-FFF2-40B4-BE49-F238E27FC236}">
                  <a16:creationId xmlns:a16="http://schemas.microsoft.com/office/drawing/2014/main" xmlns="" id="{5F5646DB-9A3B-2D45-9F9B-C13CC2638B2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16895" y="2374882"/>
              <a:ext cx="3117314" cy="2313170"/>
            </a:xfrm>
            <a:prstGeom prst="rect">
              <a:avLst/>
            </a:prstGeom>
          </p:spPr>
        </p:pic>
        <p:sp>
          <p:nvSpPr>
            <p:cNvPr id="6" name="TextBox 5">
              <a:extLst>
                <a:ext uri="{FF2B5EF4-FFF2-40B4-BE49-F238E27FC236}">
                  <a16:creationId xmlns:a16="http://schemas.microsoft.com/office/drawing/2014/main" xmlns="" id="{4AA8C421-8406-EA4B-BC22-F134F7D27366}"/>
                </a:ext>
              </a:extLst>
            </p:cNvPr>
            <p:cNvSpPr txBox="1"/>
            <p:nvPr/>
          </p:nvSpPr>
          <p:spPr>
            <a:xfrm>
              <a:off x="1752240" y="2920385"/>
              <a:ext cx="1095581" cy="300082"/>
            </a:xfrm>
            <a:prstGeom prst="rect">
              <a:avLst/>
            </a:prstGeom>
            <a:noFill/>
          </p:spPr>
          <p:txBody>
            <a:bodyPr wrap="square" rtlCol="0">
              <a:spAutoFit/>
            </a:bodyPr>
            <a:lstStyle/>
            <a:p>
              <a:r>
                <a:rPr lang="en-US" sz="675" dirty="0">
                  <a:latin typeface="+mj-lt"/>
                </a:rPr>
                <a:t>Positive for Mumbai, Chennai and Bangalore</a:t>
              </a:r>
            </a:p>
          </p:txBody>
        </p:sp>
      </p:grpSp>
      <p:grpSp>
        <p:nvGrpSpPr>
          <p:cNvPr id="9" name="Group 8">
            <a:extLst>
              <a:ext uri="{FF2B5EF4-FFF2-40B4-BE49-F238E27FC236}">
                <a16:creationId xmlns:a16="http://schemas.microsoft.com/office/drawing/2014/main" xmlns="" id="{C5DB11EF-18BE-0248-8650-C0A7FD319FD3}"/>
              </a:ext>
            </a:extLst>
          </p:cNvPr>
          <p:cNvGrpSpPr/>
          <p:nvPr/>
        </p:nvGrpSpPr>
        <p:grpSpPr>
          <a:xfrm>
            <a:off x="4104757" y="2047678"/>
            <a:ext cx="3698551" cy="2716479"/>
            <a:chOff x="3296066" y="2302254"/>
            <a:chExt cx="2907928" cy="2458426"/>
          </a:xfrm>
        </p:grpSpPr>
        <p:pic>
          <p:nvPicPr>
            <p:cNvPr id="11" name="Picture 10">
              <a:extLst>
                <a:ext uri="{FF2B5EF4-FFF2-40B4-BE49-F238E27FC236}">
                  <a16:creationId xmlns:a16="http://schemas.microsoft.com/office/drawing/2014/main" xmlns="" id="{4556A6F5-604A-D147-8FFB-249299FDB59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296066" y="2302254"/>
              <a:ext cx="2907928" cy="2458426"/>
            </a:xfrm>
            <a:prstGeom prst="rect">
              <a:avLst/>
            </a:prstGeom>
          </p:spPr>
        </p:pic>
        <p:sp>
          <p:nvSpPr>
            <p:cNvPr id="32" name="TextBox 31">
              <a:extLst>
                <a:ext uri="{FF2B5EF4-FFF2-40B4-BE49-F238E27FC236}">
                  <a16:creationId xmlns:a16="http://schemas.microsoft.com/office/drawing/2014/main" xmlns="" id="{4408643C-CAC4-5D42-A082-C181C12A9057}"/>
                </a:ext>
              </a:extLst>
            </p:cNvPr>
            <p:cNvSpPr txBox="1"/>
            <p:nvPr/>
          </p:nvSpPr>
          <p:spPr>
            <a:xfrm>
              <a:off x="4640136" y="2954740"/>
              <a:ext cx="1349746" cy="300082"/>
            </a:xfrm>
            <a:prstGeom prst="rect">
              <a:avLst/>
            </a:prstGeom>
            <a:noFill/>
          </p:spPr>
          <p:txBody>
            <a:bodyPr wrap="square" rtlCol="0">
              <a:spAutoFit/>
            </a:bodyPr>
            <a:lstStyle/>
            <a:p>
              <a:r>
                <a:rPr lang="en-US" sz="675" dirty="0">
                  <a:latin typeface="+mj-lt"/>
                </a:rPr>
                <a:t>Positive for Delhi and Bangalore, Negative of Mumbai and Chennai</a:t>
              </a:r>
            </a:p>
          </p:txBody>
        </p:sp>
      </p:grpSp>
      <p:sp>
        <p:nvSpPr>
          <p:cNvPr id="7" name="Date Placeholder 6">
            <a:extLst>
              <a:ext uri="{FF2B5EF4-FFF2-40B4-BE49-F238E27FC236}">
                <a16:creationId xmlns:a16="http://schemas.microsoft.com/office/drawing/2014/main" xmlns="" id="{AE0A96A6-B3DD-6E40-968B-6CCA4118F0DB}"/>
              </a:ext>
            </a:extLst>
          </p:cNvPr>
          <p:cNvSpPr>
            <a:spLocks noGrp="1"/>
          </p:cNvSpPr>
          <p:nvPr>
            <p:ph type="dt" sz="half" idx="10"/>
          </p:nvPr>
        </p:nvSpPr>
        <p:spPr/>
        <p:txBody>
          <a:bodyPr/>
          <a:lstStyle/>
          <a:p>
            <a:fld id="{83C6C7CB-9B8D-4843-A62E-F61605DFD6D6}" type="datetime1">
              <a:rPr lang="en-IN" smtClean="0"/>
              <a:t>22-10-2018</a:t>
            </a:fld>
            <a:endParaRPr lang="en-US"/>
          </a:p>
        </p:txBody>
      </p:sp>
      <p:sp>
        <p:nvSpPr>
          <p:cNvPr id="10" name="Footer Placeholder 9">
            <a:extLst>
              <a:ext uri="{FF2B5EF4-FFF2-40B4-BE49-F238E27FC236}">
                <a16:creationId xmlns:a16="http://schemas.microsoft.com/office/drawing/2014/main" xmlns="" id="{D322A45E-3F66-3C4D-8DB7-CCBA425FD1A5}"/>
              </a:ext>
            </a:extLst>
          </p:cNvPr>
          <p:cNvSpPr>
            <a:spLocks noGrp="1"/>
          </p:cNvSpPr>
          <p:nvPr>
            <p:ph type="ftr" sz="quarter" idx="11"/>
          </p:nvPr>
        </p:nvSpPr>
        <p:spPr/>
        <p:txBody>
          <a:bodyPr/>
          <a:lstStyle/>
          <a:p>
            <a:r>
              <a:rPr lang="en-US"/>
              <a:t>Anjali Ramakrishan</a:t>
            </a:r>
          </a:p>
        </p:txBody>
      </p:sp>
      <p:sp>
        <p:nvSpPr>
          <p:cNvPr id="12" name="Slide Number Placeholder 11">
            <a:extLst>
              <a:ext uri="{FF2B5EF4-FFF2-40B4-BE49-F238E27FC236}">
                <a16:creationId xmlns:a16="http://schemas.microsoft.com/office/drawing/2014/main" xmlns="" id="{4B6085A9-6237-754F-A44D-E446765178C4}"/>
              </a:ext>
            </a:extLst>
          </p:cNvPr>
          <p:cNvSpPr>
            <a:spLocks noGrp="1"/>
          </p:cNvSpPr>
          <p:nvPr>
            <p:ph type="sldNum" sz="quarter" idx="12"/>
          </p:nvPr>
        </p:nvSpPr>
        <p:spPr/>
        <p:txBody>
          <a:bodyPr/>
          <a:lstStyle/>
          <a:p>
            <a:fld id="{53DD2244-5E1E-CC40-B94F-3CE5C14A2C0D}" type="slidenum">
              <a:rPr lang="en-US" smtClean="0"/>
              <a:t>14</a:t>
            </a:fld>
            <a:endParaRPr lang="en-US"/>
          </a:p>
        </p:txBody>
      </p:sp>
    </p:spTree>
    <p:extLst>
      <p:ext uri="{BB962C8B-B14F-4D97-AF65-F5344CB8AC3E}">
        <p14:creationId xmlns:p14="http://schemas.microsoft.com/office/powerpoint/2010/main" val="3440415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5">
            <a:extLst>
              <a:ext uri="{FF2B5EF4-FFF2-40B4-BE49-F238E27FC236}">
                <a16:creationId xmlns:a16="http://schemas.microsoft.com/office/drawing/2014/main" xmlns="" id="{770561C5-8632-5645-931C-D89474877231}"/>
              </a:ext>
            </a:extLst>
          </p:cNvPr>
          <p:cNvGraphicFramePr>
            <a:graphicFrameLocks/>
          </p:cNvGraphicFramePr>
          <p:nvPr>
            <p:extLst>
              <p:ext uri="{D42A27DB-BD31-4B8C-83A1-F6EECF244321}">
                <p14:modId xmlns:p14="http://schemas.microsoft.com/office/powerpoint/2010/main" val="276674009"/>
              </p:ext>
            </p:extLst>
          </p:nvPr>
        </p:nvGraphicFramePr>
        <p:xfrm>
          <a:off x="1557337" y="659032"/>
          <a:ext cx="8229600" cy="55179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xmlns="" id="{85F00E17-9C74-FF48-81F2-EA9E28109868}"/>
              </a:ext>
            </a:extLst>
          </p:cNvPr>
          <p:cNvSpPr/>
          <p:nvPr/>
        </p:nvSpPr>
        <p:spPr>
          <a:xfrm>
            <a:off x="1899466" y="2097656"/>
            <a:ext cx="1423916" cy="369332"/>
          </a:xfrm>
          <a:prstGeom prst="rect">
            <a:avLst/>
          </a:prstGeom>
        </p:spPr>
        <p:txBody>
          <a:bodyPr wrap="none">
            <a:spAutoFit/>
          </a:bodyPr>
          <a:lstStyle/>
          <a:p>
            <a:pPr lvl="0"/>
            <a:r>
              <a:rPr lang="en-US" b="1" dirty="0"/>
              <a:t>Key Findings </a:t>
            </a:r>
            <a:endParaRPr lang="en-US" dirty="0"/>
          </a:p>
        </p:txBody>
      </p:sp>
      <p:sp>
        <p:nvSpPr>
          <p:cNvPr id="9" name="Rectangle 8">
            <a:extLst>
              <a:ext uri="{FF2B5EF4-FFF2-40B4-BE49-F238E27FC236}">
                <a16:creationId xmlns:a16="http://schemas.microsoft.com/office/drawing/2014/main" xmlns="" id="{5B23AF90-5FBF-FB48-B629-1DE748CF5B9A}"/>
              </a:ext>
            </a:extLst>
          </p:cNvPr>
          <p:cNvSpPr/>
          <p:nvPr/>
        </p:nvSpPr>
        <p:spPr>
          <a:xfrm>
            <a:off x="1789115" y="4438145"/>
            <a:ext cx="1644617" cy="369332"/>
          </a:xfrm>
          <a:prstGeom prst="rect">
            <a:avLst/>
          </a:prstGeom>
        </p:spPr>
        <p:txBody>
          <a:bodyPr wrap="none">
            <a:spAutoFit/>
          </a:bodyPr>
          <a:lstStyle/>
          <a:p>
            <a:pPr lvl="0">
              <a:buNone/>
            </a:pPr>
            <a:r>
              <a:rPr lang="en-US" b="1" dirty="0"/>
              <a:t>Going Forward </a:t>
            </a:r>
          </a:p>
        </p:txBody>
      </p:sp>
      <p:sp>
        <p:nvSpPr>
          <p:cNvPr id="2" name="Date Placeholder 1">
            <a:extLst>
              <a:ext uri="{FF2B5EF4-FFF2-40B4-BE49-F238E27FC236}">
                <a16:creationId xmlns:a16="http://schemas.microsoft.com/office/drawing/2014/main" xmlns="" id="{5A07074A-B6AF-9B42-98E5-68D95898C4CA}"/>
              </a:ext>
            </a:extLst>
          </p:cNvPr>
          <p:cNvSpPr>
            <a:spLocks noGrp="1"/>
          </p:cNvSpPr>
          <p:nvPr>
            <p:ph type="dt" sz="half" idx="10"/>
          </p:nvPr>
        </p:nvSpPr>
        <p:spPr/>
        <p:txBody>
          <a:bodyPr/>
          <a:lstStyle/>
          <a:p>
            <a:fld id="{7352923D-C2A3-F946-8CE2-E95675465794}" type="datetime1">
              <a:rPr lang="en-IN" smtClean="0"/>
              <a:t>22-10-2018</a:t>
            </a:fld>
            <a:endParaRPr lang="en-US"/>
          </a:p>
        </p:txBody>
      </p:sp>
      <p:sp>
        <p:nvSpPr>
          <p:cNvPr id="3" name="Footer Placeholder 2">
            <a:extLst>
              <a:ext uri="{FF2B5EF4-FFF2-40B4-BE49-F238E27FC236}">
                <a16:creationId xmlns:a16="http://schemas.microsoft.com/office/drawing/2014/main" xmlns="" id="{B8442111-197E-ED4D-BCF6-FAAC15727FCD}"/>
              </a:ext>
            </a:extLst>
          </p:cNvPr>
          <p:cNvSpPr>
            <a:spLocks noGrp="1"/>
          </p:cNvSpPr>
          <p:nvPr>
            <p:ph type="ftr" sz="quarter" idx="11"/>
          </p:nvPr>
        </p:nvSpPr>
        <p:spPr/>
        <p:txBody>
          <a:bodyPr/>
          <a:lstStyle/>
          <a:p>
            <a:r>
              <a:rPr lang="en-US"/>
              <a:t>Anjali Ramakrishan</a:t>
            </a:r>
          </a:p>
        </p:txBody>
      </p:sp>
      <p:sp>
        <p:nvSpPr>
          <p:cNvPr id="10" name="Slide Number Placeholder 9">
            <a:extLst>
              <a:ext uri="{FF2B5EF4-FFF2-40B4-BE49-F238E27FC236}">
                <a16:creationId xmlns:a16="http://schemas.microsoft.com/office/drawing/2014/main" xmlns="" id="{1B66282D-9E6D-6F44-8951-F82674585301}"/>
              </a:ext>
            </a:extLst>
          </p:cNvPr>
          <p:cNvSpPr>
            <a:spLocks noGrp="1"/>
          </p:cNvSpPr>
          <p:nvPr>
            <p:ph type="sldNum" sz="quarter" idx="12"/>
          </p:nvPr>
        </p:nvSpPr>
        <p:spPr/>
        <p:txBody>
          <a:bodyPr/>
          <a:lstStyle/>
          <a:p>
            <a:fld id="{53DD2244-5E1E-CC40-B94F-3CE5C14A2C0D}" type="slidenum">
              <a:rPr lang="en-US" smtClean="0"/>
              <a:t>15</a:t>
            </a:fld>
            <a:endParaRPr lang="en-US"/>
          </a:p>
        </p:txBody>
      </p:sp>
    </p:spTree>
    <p:extLst>
      <p:ext uri="{BB962C8B-B14F-4D97-AF65-F5344CB8AC3E}">
        <p14:creationId xmlns:p14="http://schemas.microsoft.com/office/powerpoint/2010/main" val="244404587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442E8D31-B36F-D04B-AA13-085CA69C527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 y="-2"/>
            <a:ext cx="4064296" cy="2281286"/>
          </a:xfrm>
          <a:prstGeom prst="rect">
            <a:avLst/>
          </a:prstGeom>
        </p:spPr>
      </p:pic>
      <p:pic>
        <p:nvPicPr>
          <p:cNvPr id="26" name="Content Placeholder 4">
            <a:extLst>
              <a:ext uri="{FF2B5EF4-FFF2-40B4-BE49-F238E27FC236}">
                <a16:creationId xmlns:a16="http://schemas.microsoft.com/office/drawing/2014/main" xmlns="" id="{5BB6FD19-A2D1-CF47-AD60-1252FF2DD07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0" y="2285777"/>
            <a:ext cx="4064292" cy="2281271"/>
          </a:xfrm>
          <a:prstGeom prst="rect">
            <a:avLst/>
          </a:prstGeom>
        </p:spPr>
      </p:pic>
      <p:pic>
        <p:nvPicPr>
          <p:cNvPr id="11" name="Picture 10">
            <a:extLst>
              <a:ext uri="{FF2B5EF4-FFF2-40B4-BE49-F238E27FC236}">
                <a16:creationId xmlns:a16="http://schemas.microsoft.com/office/drawing/2014/main" xmlns="" id="{EB70202F-22E5-1E41-A540-E664C23D5A5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 y="4605434"/>
            <a:ext cx="4064311" cy="2252566"/>
          </a:xfrm>
          <a:prstGeom prst="rect">
            <a:avLst/>
          </a:prstGeom>
        </p:spPr>
      </p:pic>
      <p:pic>
        <p:nvPicPr>
          <p:cNvPr id="9" name="Picture 8">
            <a:extLst>
              <a:ext uri="{FF2B5EF4-FFF2-40B4-BE49-F238E27FC236}">
                <a16:creationId xmlns:a16="http://schemas.microsoft.com/office/drawing/2014/main" xmlns="" id="{E45D001E-B21E-E945-B1DB-3CA7EDB49DE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2"/>
          <a:stretch/>
        </p:blipFill>
        <p:spPr>
          <a:xfrm>
            <a:off x="4064314" y="-10"/>
            <a:ext cx="8133358" cy="6858000"/>
          </a:xfrm>
          <a:prstGeom prst="rect">
            <a:avLst/>
          </a:prstGeom>
        </p:spPr>
      </p:pic>
      <p:sp>
        <p:nvSpPr>
          <p:cNvPr id="4" name="TextBox 3">
            <a:extLst>
              <a:ext uri="{FF2B5EF4-FFF2-40B4-BE49-F238E27FC236}">
                <a16:creationId xmlns:a16="http://schemas.microsoft.com/office/drawing/2014/main" xmlns="" id="{BCA4EA12-76A8-BE4C-8D9A-9ECAC409AA5A}"/>
              </a:ext>
            </a:extLst>
          </p:cNvPr>
          <p:cNvSpPr txBox="1"/>
          <p:nvPr/>
        </p:nvSpPr>
        <p:spPr>
          <a:xfrm>
            <a:off x="5414962" y="1533586"/>
            <a:ext cx="5185071" cy="3785652"/>
          </a:xfrm>
          <a:prstGeom prst="rect">
            <a:avLst/>
          </a:prstGeom>
          <a:solidFill>
            <a:schemeClr val="bg2">
              <a:lumMod val="25000"/>
              <a:alpha val="91000"/>
            </a:schemeClr>
          </a:solidFill>
        </p:spPr>
        <p:txBody>
          <a:bodyPr wrap="square" rtlCol="0">
            <a:spAutoFit/>
          </a:bodyPr>
          <a:lstStyle/>
          <a:p>
            <a:pPr algn="ctr"/>
            <a:endParaRPr lang="en-US" dirty="0">
              <a:solidFill>
                <a:schemeClr val="bg1"/>
              </a:solidFill>
            </a:endParaRPr>
          </a:p>
          <a:p>
            <a:pPr algn="ctr"/>
            <a:endParaRPr lang="en-US" dirty="0">
              <a:solidFill>
                <a:schemeClr val="bg1"/>
              </a:solidFill>
            </a:endParaRPr>
          </a:p>
          <a:p>
            <a:pPr algn="ctr"/>
            <a:endParaRPr lang="en-US" dirty="0">
              <a:solidFill>
                <a:schemeClr val="bg1"/>
              </a:solidFill>
            </a:endParaRPr>
          </a:p>
          <a:p>
            <a:pPr algn="ctr"/>
            <a:r>
              <a:rPr lang="en-US" sz="2000" dirty="0">
                <a:solidFill>
                  <a:schemeClr val="bg1"/>
                </a:solidFill>
              </a:rPr>
              <a:t>The widening “middle class” band requires thinking </a:t>
            </a:r>
            <a:r>
              <a:rPr lang="en-US" sz="2400" b="1" dirty="0">
                <a:solidFill>
                  <a:schemeClr val="bg1"/>
                </a:solidFill>
              </a:rPr>
              <a:t>beyond incomes </a:t>
            </a:r>
            <a:r>
              <a:rPr lang="en-US" sz="2000" dirty="0">
                <a:solidFill>
                  <a:schemeClr val="bg1"/>
                </a:solidFill>
              </a:rPr>
              <a:t>and delineate  </a:t>
            </a:r>
            <a:r>
              <a:rPr lang="en-IN" sz="2400" b="1" dirty="0">
                <a:solidFill>
                  <a:schemeClr val="bg1"/>
                </a:solidFill>
              </a:rPr>
              <a:t>heterogeneity </a:t>
            </a:r>
            <a:r>
              <a:rPr lang="en-IN" sz="2000" dirty="0">
                <a:solidFill>
                  <a:schemeClr val="bg1"/>
                </a:solidFill>
              </a:rPr>
              <a:t>that accounts for differences in </a:t>
            </a:r>
            <a:r>
              <a:rPr lang="en-IN" sz="2400" b="1" dirty="0">
                <a:solidFill>
                  <a:schemeClr val="bg1"/>
                </a:solidFill>
              </a:rPr>
              <a:t>habits, attitudes and lifestyles </a:t>
            </a:r>
            <a:r>
              <a:rPr lang="en-IN" sz="2000" dirty="0">
                <a:solidFill>
                  <a:schemeClr val="bg1"/>
                </a:solidFill>
              </a:rPr>
              <a:t>and manifests itself in varying levels and patterns of energy use</a:t>
            </a:r>
          </a:p>
          <a:p>
            <a:pPr algn="ctr"/>
            <a:endParaRPr lang="en-IN" dirty="0">
              <a:solidFill>
                <a:schemeClr val="bg1"/>
              </a:solidFill>
            </a:endParaRPr>
          </a:p>
          <a:p>
            <a:pPr algn="ctr"/>
            <a:endParaRPr lang="en-IN" dirty="0">
              <a:solidFill>
                <a:schemeClr val="bg1"/>
              </a:solidFill>
            </a:endParaRPr>
          </a:p>
          <a:p>
            <a:pPr algn="ctr"/>
            <a:endParaRPr lang="en-US" dirty="0">
              <a:solidFill>
                <a:schemeClr val="bg1"/>
              </a:solidFill>
            </a:endParaRPr>
          </a:p>
        </p:txBody>
      </p:sp>
      <p:sp>
        <p:nvSpPr>
          <p:cNvPr id="5" name="Date Placeholder 4">
            <a:extLst>
              <a:ext uri="{FF2B5EF4-FFF2-40B4-BE49-F238E27FC236}">
                <a16:creationId xmlns:a16="http://schemas.microsoft.com/office/drawing/2014/main" xmlns="" id="{41D55394-C8CA-0143-AE8E-D4E5FEB0A973}"/>
              </a:ext>
            </a:extLst>
          </p:cNvPr>
          <p:cNvSpPr>
            <a:spLocks noGrp="1"/>
          </p:cNvSpPr>
          <p:nvPr>
            <p:ph type="dt" sz="half" idx="10"/>
          </p:nvPr>
        </p:nvSpPr>
        <p:spPr/>
        <p:txBody>
          <a:bodyPr/>
          <a:lstStyle/>
          <a:p>
            <a:fld id="{ADB6D8EC-82B9-304A-8B4F-632BE8A29CE9}" type="datetime1">
              <a:rPr lang="en-IN" smtClean="0"/>
              <a:t>22-10-2018</a:t>
            </a:fld>
            <a:endParaRPr lang="en-US"/>
          </a:p>
        </p:txBody>
      </p:sp>
      <p:sp>
        <p:nvSpPr>
          <p:cNvPr id="6" name="Footer Placeholder 5">
            <a:extLst>
              <a:ext uri="{FF2B5EF4-FFF2-40B4-BE49-F238E27FC236}">
                <a16:creationId xmlns:a16="http://schemas.microsoft.com/office/drawing/2014/main" xmlns="" id="{C737DDF5-B053-0A40-BA17-C377133BBE24}"/>
              </a:ext>
            </a:extLst>
          </p:cNvPr>
          <p:cNvSpPr>
            <a:spLocks noGrp="1"/>
          </p:cNvSpPr>
          <p:nvPr>
            <p:ph type="ftr" sz="quarter" idx="11"/>
          </p:nvPr>
        </p:nvSpPr>
        <p:spPr/>
        <p:txBody>
          <a:bodyPr/>
          <a:lstStyle/>
          <a:p>
            <a:r>
              <a:rPr lang="en-US"/>
              <a:t>Anjali Ramakrishan</a:t>
            </a:r>
          </a:p>
        </p:txBody>
      </p:sp>
      <p:sp>
        <p:nvSpPr>
          <p:cNvPr id="8" name="Slide Number Placeholder 7">
            <a:extLst>
              <a:ext uri="{FF2B5EF4-FFF2-40B4-BE49-F238E27FC236}">
                <a16:creationId xmlns:a16="http://schemas.microsoft.com/office/drawing/2014/main" xmlns="" id="{20CF0AFF-9527-894D-9F3F-EF7AE74BDDF2}"/>
              </a:ext>
            </a:extLst>
          </p:cNvPr>
          <p:cNvSpPr>
            <a:spLocks noGrp="1"/>
          </p:cNvSpPr>
          <p:nvPr>
            <p:ph type="sldNum" sz="quarter" idx="12"/>
          </p:nvPr>
        </p:nvSpPr>
        <p:spPr/>
        <p:txBody>
          <a:bodyPr/>
          <a:lstStyle/>
          <a:p>
            <a:fld id="{53DD2244-5E1E-CC40-B94F-3CE5C14A2C0D}" type="slidenum">
              <a:rPr lang="en-US" smtClean="0"/>
              <a:t>16</a:t>
            </a:fld>
            <a:endParaRPr lang="en-US"/>
          </a:p>
        </p:txBody>
      </p:sp>
    </p:spTree>
    <p:extLst>
      <p:ext uri="{BB962C8B-B14F-4D97-AF65-F5344CB8AC3E}">
        <p14:creationId xmlns:p14="http://schemas.microsoft.com/office/powerpoint/2010/main" val="4131864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xmlns="" id="{9DAAC53E-9904-2740-B4E9-13887B8E2BF4}"/>
              </a:ext>
            </a:extLst>
          </p:cNvPr>
          <p:cNvGraphicFramePr>
            <a:graphicFrameLocks noGrp="1"/>
          </p:cNvGraphicFramePr>
          <p:nvPr>
            <p:ph idx="1"/>
            <p:extLst>
              <p:ext uri="{D42A27DB-BD31-4B8C-83A1-F6EECF244321}">
                <p14:modId xmlns:p14="http://schemas.microsoft.com/office/powerpoint/2010/main" val="3622793971"/>
              </p:ext>
            </p:extLst>
          </p:nvPr>
        </p:nvGraphicFramePr>
        <p:xfrm>
          <a:off x="-889000" y="800001"/>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xmlns="" id="{924FF333-980E-5C46-AA95-CE94B9764841}"/>
              </a:ext>
            </a:extLst>
          </p:cNvPr>
          <p:cNvSpPr txBox="1"/>
          <p:nvPr/>
        </p:nvSpPr>
        <p:spPr>
          <a:xfrm>
            <a:off x="5270500" y="957967"/>
            <a:ext cx="2082800" cy="830997"/>
          </a:xfrm>
          <a:prstGeom prst="rect">
            <a:avLst/>
          </a:prstGeom>
          <a:noFill/>
        </p:spPr>
        <p:txBody>
          <a:bodyPr wrap="square" rtlCol="0">
            <a:spAutoFit/>
          </a:bodyPr>
          <a:lstStyle/>
          <a:p>
            <a:pPr algn="ctr"/>
            <a:r>
              <a:rPr lang="en-IN" sz="1600" dirty="0">
                <a:solidFill>
                  <a:srgbClr val="FF0000"/>
                </a:solidFill>
              </a:rPr>
              <a:t>Technical and Financial credibility yet to be demonstrated</a:t>
            </a:r>
            <a:endParaRPr lang="en-US" sz="1600" dirty="0">
              <a:solidFill>
                <a:srgbClr val="FF0000"/>
              </a:solidFill>
            </a:endParaRPr>
          </a:p>
        </p:txBody>
      </p:sp>
      <p:sp>
        <p:nvSpPr>
          <p:cNvPr id="9" name="Chevron 8">
            <a:extLst>
              <a:ext uri="{FF2B5EF4-FFF2-40B4-BE49-F238E27FC236}">
                <a16:creationId xmlns:a16="http://schemas.microsoft.com/office/drawing/2014/main" xmlns="" id="{0652D77F-C297-534A-BE8E-BD4E256B25C7}"/>
              </a:ext>
            </a:extLst>
          </p:cNvPr>
          <p:cNvSpPr/>
          <p:nvPr/>
        </p:nvSpPr>
        <p:spPr>
          <a:xfrm flipH="1">
            <a:off x="4476750" y="1208365"/>
            <a:ext cx="368300" cy="3302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TextBox 9">
            <a:extLst>
              <a:ext uri="{FF2B5EF4-FFF2-40B4-BE49-F238E27FC236}">
                <a16:creationId xmlns:a16="http://schemas.microsoft.com/office/drawing/2014/main" xmlns="" id="{A8D1C853-5A0D-BB47-9EF3-35D878574300}"/>
              </a:ext>
            </a:extLst>
          </p:cNvPr>
          <p:cNvSpPr txBox="1"/>
          <p:nvPr/>
        </p:nvSpPr>
        <p:spPr>
          <a:xfrm>
            <a:off x="7112000" y="2391470"/>
            <a:ext cx="2082800" cy="1077218"/>
          </a:xfrm>
          <a:prstGeom prst="rect">
            <a:avLst/>
          </a:prstGeom>
          <a:noFill/>
        </p:spPr>
        <p:txBody>
          <a:bodyPr wrap="square" rtlCol="0">
            <a:spAutoFit/>
          </a:bodyPr>
          <a:lstStyle/>
          <a:p>
            <a:pPr algn="ctr"/>
            <a:r>
              <a:rPr lang="en-IN" sz="1600" dirty="0">
                <a:solidFill>
                  <a:srgbClr val="FF0000"/>
                </a:solidFill>
              </a:rPr>
              <a:t>Cannot solely deliver rapid and deep emission cuts to stay below 2℃</a:t>
            </a:r>
            <a:endParaRPr lang="en-US" sz="1600" dirty="0">
              <a:solidFill>
                <a:srgbClr val="FF0000"/>
              </a:solidFill>
            </a:endParaRPr>
          </a:p>
        </p:txBody>
      </p:sp>
      <p:sp>
        <p:nvSpPr>
          <p:cNvPr id="11" name="Chevron 10">
            <a:extLst>
              <a:ext uri="{FF2B5EF4-FFF2-40B4-BE49-F238E27FC236}">
                <a16:creationId xmlns:a16="http://schemas.microsoft.com/office/drawing/2014/main" xmlns="" id="{9784B0F2-D5BE-6C4F-93D8-A9B24C9AF3FC}"/>
              </a:ext>
            </a:extLst>
          </p:cNvPr>
          <p:cNvSpPr/>
          <p:nvPr/>
        </p:nvSpPr>
        <p:spPr>
          <a:xfrm flipH="1">
            <a:off x="6311900" y="2764979"/>
            <a:ext cx="368300" cy="330200"/>
          </a:xfrm>
          <a:prstGeom prst="chevr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xmlns="" id="{763B2B10-EB28-7D41-AAFF-04243E844CF3}"/>
              </a:ext>
            </a:extLst>
          </p:cNvPr>
          <p:cNvSpPr txBox="1"/>
          <p:nvPr/>
        </p:nvSpPr>
        <p:spPr>
          <a:xfrm>
            <a:off x="7962900" y="4025901"/>
            <a:ext cx="2273300"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600" b="1" dirty="0">
                <a:solidFill>
                  <a:schemeClr val="accent1"/>
                </a:solidFill>
              </a:rPr>
              <a:t>Essential Complement </a:t>
            </a:r>
            <a:r>
              <a:rPr lang="en-US" sz="1600" dirty="0">
                <a:solidFill>
                  <a:schemeClr val="accent1"/>
                </a:solidFill>
              </a:rPr>
              <a:t>to ongoing supply side measures</a:t>
            </a:r>
          </a:p>
        </p:txBody>
      </p:sp>
      <p:sp>
        <p:nvSpPr>
          <p:cNvPr id="13" name="Bent-Up Arrow 12">
            <a:extLst>
              <a:ext uri="{FF2B5EF4-FFF2-40B4-BE49-F238E27FC236}">
                <a16:creationId xmlns:a16="http://schemas.microsoft.com/office/drawing/2014/main" xmlns="" id="{B5269B70-B2EC-BC42-AA69-2BE51A2F09DB}"/>
              </a:ext>
            </a:extLst>
          </p:cNvPr>
          <p:cNvSpPr/>
          <p:nvPr/>
        </p:nvSpPr>
        <p:spPr>
          <a:xfrm rot="5400000">
            <a:off x="5484544" y="4792562"/>
            <a:ext cx="562510" cy="1280065"/>
          </a:xfrm>
          <a:prstGeom prst="bentUpArrow">
            <a:avLst>
              <a:gd name="adj1" fmla="val 32840"/>
              <a:gd name="adj2" fmla="val 25000"/>
              <a:gd name="adj3" fmla="val 35780"/>
            </a:avLst>
          </a:prstGeom>
          <a:solidFill>
            <a:schemeClr val="accent6"/>
          </a:solidFill>
        </p:spPr>
        <p:style>
          <a:lnRef idx="2">
            <a:schemeClr val="dk2">
              <a:shade val="80000"/>
              <a:hueOff val="0"/>
              <a:satOff val="0"/>
              <a:lumOff val="0"/>
              <a:alphaOff val="0"/>
            </a:schemeClr>
          </a:lnRef>
          <a:fillRef idx="1">
            <a:schemeClr val="dk2">
              <a:tint val="50000"/>
              <a:hueOff val="0"/>
              <a:satOff val="0"/>
              <a:lumOff val="0"/>
              <a:alphaOff val="0"/>
            </a:schemeClr>
          </a:fillRef>
          <a:effectRef idx="0">
            <a:schemeClr val="dk2">
              <a:tint val="50000"/>
              <a:hueOff val="0"/>
              <a:satOff val="0"/>
              <a:lumOff val="0"/>
              <a:alphaOff val="0"/>
            </a:schemeClr>
          </a:effectRef>
          <a:fontRef idx="minor">
            <a:schemeClr val="lt2">
              <a:hueOff val="0"/>
              <a:satOff val="0"/>
              <a:lumOff val="0"/>
              <a:alphaOff val="0"/>
            </a:schemeClr>
          </a:fontRef>
        </p:style>
      </p:sp>
      <p:sp>
        <p:nvSpPr>
          <p:cNvPr id="14" name="TextBox 13">
            <a:extLst>
              <a:ext uri="{FF2B5EF4-FFF2-40B4-BE49-F238E27FC236}">
                <a16:creationId xmlns:a16="http://schemas.microsoft.com/office/drawing/2014/main" xmlns="" id="{A7208C39-EB30-7749-B801-CE9D97A9527C}"/>
              </a:ext>
            </a:extLst>
          </p:cNvPr>
          <p:cNvSpPr txBox="1"/>
          <p:nvPr/>
        </p:nvSpPr>
        <p:spPr>
          <a:xfrm>
            <a:off x="6819900" y="5308600"/>
            <a:ext cx="3175000"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IPCC AR6 – Chapter 5 WG III</a:t>
            </a:r>
          </a:p>
          <a:p>
            <a:r>
              <a:rPr lang="en-US" dirty="0"/>
              <a:t>“Demand, services and social aspects of mitigation”</a:t>
            </a:r>
          </a:p>
        </p:txBody>
      </p:sp>
      <p:sp>
        <p:nvSpPr>
          <p:cNvPr id="2" name="Date Placeholder 1">
            <a:extLst>
              <a:ext uri="{FF2B5EF4-FFF2-40B4-BE49-F238E27FC236}">
                <a16:creationId xmlns:a16="http://schemas.microsoft.com/office/drawing/2014/main" xmlns="" id="{5DBD7DC8-1342-9449-96D4-6972BE5D6593}"/>
              </a:ext>
            </a:extLst>
          </p:cNvPr>
          <p:cNvSpPr>
            <a:spLocks noGrp="1"/>
          </p:cNvSpPr>
          <p:nvPr>
            <p:ph type="dt" sz="half" idx="10"/>
          </p:nvPr>
        </p:nvSpPr>
        <p:spPr/>
        <p:txBody>
          <a:bodyPr/>
          <a:lstStyle/>
          <a:p>
            <a:fld id="{5ED34855-BCA8-504D-9037-DF6F81E610F8}" type="datetime1">
              <a:rPr lang="en-IN" smtClean="0"/>
              <a:t>22-10-2018</a:t>
            </a:fld>
            <a:endParaRPr lang="en-US"/>
          </a:p>
        </p:txBody>
      </p:sp>
      <p:sp>
        <p:nvSpPr>
          <p:cNvPr id="3" name="Footer Placeholder 2">
            <a:extLst>
              <a:ext uri="{FF2B5EF4-FFF2-40B4-BE49-F238E27FC236}">
                <a16:creationId xmlns:a16="http://schemas.microsoft.com/office/drawing/2014/main" xmlns="" id="{EBD7F419-9941-DB44-8807-1DDD0AEFBDB4}"/>
              </a:ext>
            </a:extLst>
          </p:cNvPr>
          <p:cNvSpPr>
            <a:spLocks noGrp="1"/>
          </p:cNvSpPr>
          <p:nvPr>
            <p:ph type="ftr" sz="quarter" idx="11"/>
          </p:nvPr>
        </p:nvSpPr>
        <p:spPr/>
        <p:txBody>
          <a:bodyPr/>
          <a:lstStyle/>
          <a:p>
            <a:r>
              <a:rPr lang="en-US"/>
              <a:t>Anjali Ramakrishan</a:t>
            </a:r>
          </a:p>
        </p:txBody>
      </p:sp>
      <p:sp>
        <p:nvSpPr>
          <p:cNvPr id="15" name="Slide Number Placeholder 14">
            <a:extLst>
              <a:ext uri="{FF2B5EF4-FFF2-40B4-BE49-F238E27FC236}">
                <a16:creationId xmlns:a16="http://schemas.microsoft.com/office/drawing/2014/main" xmlns="" id="{ECC304C1-6D65-4640-B60C-72B321D1C0F0}"/>
              </a:ext>
            </a:extLst>
          </p:cNvPr>
          <p:cNvSpPr>
            <a:spLocks noGrp="1"/>
          </p:cNvSpPr>
          <p:nvPr>
            <p:ph type="sldNum" sz="quarter" idx="12"/>
          </p:nvPr>
        </p:nvSpPr>
        <p:spPr/>
        <p:txBody>
          <a:bodyPr/>
          <a:lstStyle/>
          <a:p>
            <a:fld id="{53DD2244-5E1E-CC40-B94F-3CE5C14A2C0D}" type="slidenum">
              <a:rPr lang="en-US" smtClean="0"/>
              <a:t>2</a:t>
            </a:fld>
            <a:endParaRPr lang="en-US"/>
          </a:p>
        </p:txBody>
      </p:sp>
    </p:spTree>
    <p:extLst>
      <p:ext uri="{BB962C8B-B14F-4D97-AF65-F5344CB8AC3E}">
        <p14:creationId xmlns:p14="http://schemas.microsoft.com/office/powerpoint/2010/main" val="176291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P spid="11" grpId="0" animBg="1"/>
      <p:bldP spid="12"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F040C725-8765-B045-9141-8E3C8C36F07C}"/>
              </a:ext>
            </a:extLst>
          </p:cNvPr>
          <p:cNvSpPr txBox="1"/>
          <p:nvPr/>
        </p:nvSpPr>
        <p:spPr>
          <a:xfrm>
            <a:off x="4171123" y="3193773"/>
            <a:ext cx="1331844"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b="1" dirty="0">
                <a:latin typeface="+mj-lt"/>
              </a:rPr>
              <a:t>Demand?</a:t>
            </a:r>
          </a:p>
        </p:txBody>
      </p:sp>
      <p:sp>
        <p:nvSpPr>
          <p:cNvPr id="8" name="TextBox 7">
            <a:extLst>
              <a:ext uri="{FF2B5EF4-FFF2-40B4-BE49-F238E27FC236}">
                <a16:creationId xmlns:a16="http://schemas.microsoft.com/office/drawing/2014/main" xmlns="" id="{44A7AFF5-D933-9F40-8CCF-051F8F2C5CB7}"/>
              </a:ext>
            </a:extLst>
          </p:cNvPr>
          <p:cNvSpPr txBox="1"/>
          <p:nvPr/>
        </p:nvSpPr>
        <p:spPr>
          <a:xfrm>
            <a:off x="6612835" y="3193773"/>
            <a:ext cx="1579728" cy="40011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000" dirty="0">
                <a:latin typeface="+mj-lt"/>
              </a:rPr>
              <a:t>Consumption</a:t>
            </a:r>
          </a:p>
        </p:txBody>
      </p:sp>
      <p:sp>
        <p:nvSpPr>
          <p:cNvPr id="9" name="TextBox 8">
            <a:extLst>
              <a:ext uri="{FF2B5EF4-FFF2-40B4-BE49-F238E27FC236}">
                <a16:creationId xmlns:a16="http://schemas.microsoft.com/office/drawing/2014/main" xmlns="" id="{05EB96CC-7B48-B545-BF6B-1B6167792EE4}"/>
              </a:ext>
            </a:extLst>
          </p:cNvPr>
          <p:cNvSpPr txBox="1"/>
          <p:nvPr/>
        </p:nvSpPr>
        <p:spPr>
          <a:xfrm>
            <a:off x="5628619" y="3158721"/>
            <a:ext cx="938077" cy="461665"/>
          </a:xfrm>
          <a:prstGeom prst="rect">
            <a:avLst/>
          </a:prstGeom>
          <a:noFill/>
        </p:spPr>
        <p:txBody>
          <a:bodyPr wrap="none" rtlCol="0">
            <a:spAutoFit/>
          </a:bodyPr>
          <a:lstStyle/>
          <a:p>
            <a:r>
              <a:rPr lang="en-US" sz="2400" dirty="0"/>
              <a:t>&gt;, =, &lt;</a:t>
            </a:r>
          </a:p>
        </p:txBody>
      </p:sp>
      <p:sp>
        <p:nvSpPr>
          <p:cNvPr id="10" name="TextBox 9">
            <a:extLst>
              <a:ext uri="{FF2B5EF4-FFF2-40B4-BE49-F238E27FC236}">
                <a16:creationId xmlns:a16="http://schemas.microsoft.com/office/drawing/2014/main" xmlns="" id="{8DFF39C5-1DEF-8B45-BDA4-22F1367C4AF4}"/>
              </a:ext>
            </a:extLst>
          </p:cNvPr>
          <p:cNvSpPr txBox="1"/>
          <p:nvPr/>
        </p:nvSpPr>
        <p:spPr>
          <a:xfrm>
            <a:off x="3419624" y="1774033"/>
            <a:ext cx="3193211" cy="4001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000" dirty="0">
                <a:latin typeface="+mj-lt"/>
              </a:rPr>
              <a:t>Pre-defined Energy Services</a:t>
            </a:r>
          </a:p>
        </p:txBody>
      </p:sp>
      <p:cxnSp>
        <p:nvCxnSpPr>
          <p:cNvPr id="12" name="Straight Arrow Connector 11">
            <a:extLst>
              <a:ext uri="{FF2B5EF4-FFF2-40B4-BE49-F238E27FC236}">
                <a16:creationId xmlns:a16="http://schemas.microsoft.com/office/drawing/2014/main" xmlns="" id="{5BE10283-33C8-9A46-A5AC-0D3B5B283AEF}"/>
              </a:ext>
            </a:extLst>
          </p:cNvPr>
          <p:cNvCxnSpPr>
            <a:cxnSpLocks/>
            <a:stCxn id="7" idx="0"/>
          </p:cNvCxnSpPr>
          <p:nvPr/>
        </p:nvCxnSpPr>
        <p:spPr>
          <a:xfrm flipV="1">
            <a:off x="4837045" y="2322667"/>
            <a:ext cx="0" cy="871106"/>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24" name="Graphic 23" descr="House">
            <a:extLst>
              <a:ext uri="{FF2B5EF4-FFF2-40B4-BE49-F238E27FC236}">
                <a16:creationId xmlns:a16="http://schemas.microsoft.com/office/drawing/2014/main" xmlns="" id="{BD8423FC-6EA3-5C4B-868E-96A8FC61323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xmlns="" r:embed="rId3"/>
              </a:ext>
            </a:extLst>
          </a:blip>
          <a:stretch>
            <a:fillRect/>
          </a:stretch>
        </p:blipFill>
        <p:spPr>
          <a:xfrm>
            <a:off x="5453581" y="680770"/>
            <a:ext cx="600974" cy="600974"/>
          </a:xfrm>
          <a:prstGeom prst="rect">
            <a:avLst/>
          </a:prstGeom>
        </p:spPr>
      </p:pic>
      <p:grpSp>
        <p:nvGrpSpPr>
          <p:cNvPr id="27" name="Group 26">
            <a:extLst>
              <a:ext uri="{FF2B5EF4-FFF2-40B4-BE49-F238E27FC236}">
                <a16:creationId xmlns:a16="http://schemas.microsoft.com/office/drawing/2014/main" xmlns="" id="{5154E19B-E7EA-1A4B-9750-5EB1D37D2EEF}"/>
              </a:ext>
            </a:extLst>
          </p:cNvPr>
          <p:cNvGrpSpPr/>
          <p:nvPr/>
        </p:nvGrpSpPr>
        <p:grpSpPr>
          <a:xfrm>
            <a:off x="6113996" y="841196"/>
            <a:ext cx="905399" cy="583721"/>
            <a:chOff x="6862860" y="544006"/>
            <a:chExt cx="905399" cy="583721"/>
          </a:xfrm>
        </p:grpSpPr>
        <p:pic>
          <p:nvPicPr>
            <p:cNvPr id="28" name="Graphic 27" descr="Snowflake">
              <a:extLst>
                <a:ext uri="{FF2B5EF4-FFF2-40B4-BE49-F238E27FC236}">
                  <a16:creationId xmlns:a16="http://schemas.microsoft.com/office/drawing/2014/main" xmlns="" id="{FFD6B72C-EC38-4643-8A19-7A54C80972A9}"/>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xmlns="" r:embed="rId5"/>
                </a:ext>
              </a:extLst>
            </a:blip>
            <a:stretch>
              <a:fillRect/>
            </a:stretch>
          </p:blipFill>
          <p:spPr>
            <a:xfrm>
              <a:off x="7184538" y="544006"/>
              <a:ext cx="583721" cy="583721"/>
            </a:xfrm>
            <a:prstGeom prst="rect">
              <a:avLst/>
            </a:prstGeom>
          </p:spPr>
        </p:pic>
        <p:pic>
          <p:nvPicPr>
            <p:cNvPr id="29" name="Graphic 28" descr="Thermometer">
              <a:extLst>
                <a:ext uri="{FF2B5EF4-FFF2-40B4-BE49-F238E27FC236}">
                  <a16:creationId xmlns:a16="http://schemas.microsoft.com/office/drawing/2014/main" xmlns="" id="{29968E01-C2C9-104D-B61F-22DB219CFE29}"/>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xmlns="" r:embed="rId7"/>
                </a:ext>
              </a:extLst>
            </a:blip>
            <a:stretch>
              <a:fillRect/>
            </a:stretch>
          </p:blipFill>
          <p:spPr>
            <a:xfrm>
              <a:off x="6862860" y="562830"/>
              <a:ext cx="539839" cy="539839"/>
            </a:xfrm>
            <a:prstGeom prst="rect">
              <a:avLst/>
            </a:prstGeom>
          </p:spPr>
        </p:pic>
      </p:grpSp>
      <p:pic>
        <p:nvPicPr>
          <p:cNvPr id="31" name="Graphic 30" descr="Bonfire">
            <a:extLst>
              <a:ext uri="{FF2B5EF4-FFF2-40B4-BE49-F238E27FC236}">
                <a16:creationId xmlns:a16="http://schemas.microsoft.com/office/drawing/2014/main" xmlns="" id="{36D2F5E5-6354-5F4D-B462-3F4D1E4CC65B}"/>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xmlns="" r:embed="rId9"/>
              </a:ext>
            </a:extLst>
          </a:blip>
          <a:stretch>
            <a:fillRect/>
          </a:stretch>
        </p:blipFill>
        <p:spPr>
          <a:xfrm>
            <a:off x="6942374" y="2032294"/>
            <a:ext cx="583721" cy="583721"/>
          </a:xfrm>
          <a:prstGeom prst="rect">
            <a:avLst/>
          </a:prstGeom>
        </p:spPr>
      </p:pic>
      <p:grpSp>
        <p:nvGrpSpPr>
          <p:cNvPr id="34" name="Group 33">
            <a:extLst>
              <a:ext uri="{FF2B5EF4-FFF2-40B4-BE49-F238E27FC236}">
                <a16:creationId xmlns:a16="http://schemas.microsoft.com/office/drawing/2014/main" xmlns="" id="{B2028161-93B5-F44D-82C6-2D9ED5225017}"/>
              </a:ext>
            </a:extLst>
          </p:cNvPr>
          <p:cNvGrpSpPr/>
          <p:nvPr/>
        </p:nvGrpSpPr>
        <p:grpSpPr>
          <a:xfrm>
            <a:off x="6936982" y="1299284"/>
            <a:ext cx="1148095" cy="633445"/>
            <a:chOff x="7088382" y="1886911"/>
            <a:chExt cx="1148095" cy="633445"/>
          </a:xfrm>
        </p:grpSpPr>
        <p:pic>
          <p:nvPicPr>
            <p:cNvPr id="26" name="Graphic 25" descr="Car">
              <a:extLst>
                <a:ext uri="{FF2B5EF4-FFF2-40B4-BE49-F238E27FC236}">
                  <a16:creationId xmlns:a16="http://schemas.microsoft.com/office/drawing/2014/main" xmlns="" id="{8AF0D631-CA55-794E-BE0A-7B241A881421}"/>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xmlns="" r:embed="rId11"/>
                </a:ext>
              </a:extLst>
            </a:blip>
            <a:stretch>
              <a:fillRect/>
            </a:stretch>
          </p:blipFill>
          <p:spPr>
            <a:xfrm>
              <a:off x="7088382" y="1955982"/>
              <a:ext cx="564374" cy="564374"/>
            </a:xfrm>
            <a:prstGeom prst="rect">
              <a:avLst/>
            </a:prstGeom>
          </p:spPr>
        </p:pic>
        <p:pic>
          <p:nvPicPr>
            <p:cNvPr id="33" name="Graphic 32" descr="Airplane">
              <a:extLst>
                <a:ext uri="{FF2B5EF4-FFF2-40B4-BE49-F238E27FC236}">
                  <a16:creationId xmlns:a16="http://schemas.microsoft.com/office/drawing/2014/main" xmlns="" id="{2F21D180-581D-944E-B319-0D949BAFA36A}"/>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xmlns="" r:embed="rId13"/>
                </a:ext>
              </a:extLst>
            </a:blip>
            <a:stretch>
              <a:fillRect/>
            </a:stretch>
          </p:blipFill>
          <p:spPr>
            <a:xfrm>
              <a:off x="7618251" y="1886911"/>
              <a:ext cx="618226" cy="618226"/>
            </a:xfrm>
            <a:prstGeom prst="rect">
              <a:avLst/>
            </a:prstGeom>
          </p:spPr>
        </p:pic>
      </p:grpSp>
      <p:pic>
        <p:nvPicPr>
          <p:cNvPr id="36" name="Graphic 35" descr="Lightbulb">
            <a:extLst>
              <a:ext uri="{FF2B5EF4-FFF2-40B4-BE49-F238E27FC236}">
                <a16:creationId xmlns:a16="http://schemas.microsoft.com/office/drawing/2014/main" xmlns="" id="{DB35B35E-C3A9-9249-ADDF-88BE0F968706}"/>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xmlns="" r:embed="rId15"/>
              </a:ext>
            </a:extLst>
          </a:blip>
          <a:stretch>
            <a:fillRect/>
          </a:stretch>
        </p:blipFill>
        <p:spPr>
          <a:xfrm>
            <a:off x="6288494" y="2370704"/>
            <a:ext cx="556404" cy="556404"/>
          </a:xfrm>
          <a:prstGeom prst="rect">
            <a:avLst/>
          </a:prstGeom>
        </p:spPr>
      </p:pic>
      <p:cxnSp>
        <p:nvCxnSpPr>
          <p:cNvPr id="53" name="Elbow Connector 52">
            <a:extLst>
              <a:ext uri="{FF2B5EF4-FFF2-40B4-BE49-F238E27FC236}">
                <a16:creationId xmlns:a16="http://schemas.microsoft.com/office/drawing/2014/main" xmlns="" id="{3A0916D5-35E6-3140-9342-5A6F5ED425EE}"/>
              </a:ext>
            </a:extLst>
          </p:cNvPr>
          <p:cNvCxnSpPr>
            <a:cxnSpLocks/>
            <a:stCxn id="10" idx="3"/>
          </p:cNvCxnSpPr>
          <p:nvPr/>
        </p:nvCxnSpPr>
        <p:spPr>
          <a:xfrm>
            <a:off x="6612835" y="1974088"/>
            <a:ext cx="1997765" cy="1415465"/>
          </a:xfrm>
          <a:prstGeom prst="bentConnector3">
            <a:avLst>
              <a:gd name="adj1" fmla="val 13343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73" name="TextBox 72">
            <a:extLst>
              <a:ext uri="{FF2B5EF4-FFF2-40B4-BE49-F238E27FC236}">
                <a16:creationId xmlns:a16="http://schemas.microsoft.com/office/drawing/2014/main" xmlns="" id="{9AB27DEB-E229-C347-8543-97BDC040B9F8}"/>
              </a:ext>
            </a:extLst>
          </p:cNvPr>
          <p:cNvSpPr txBox="1"/>
          <p:nvPr/>
        </p:nvSpPr>
        <p:spPr>
          <a:xfrm>
            <a:off x="838200" y="4131674"/>
            <a:ext cx="2581424" cy="6463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latin typeface="+mj-lt"/>
              </a:rPr>
              <a:t>Social Practices/Systems + Infrastructure of provision </a:t>
            </a:r>
          </a:p>
        </p:txBody>
      </p:sp>
      <p:cxnSp>
        <p:nvCxnSpPr>
          <p:cNvPr id="75" name="Elbow Connector 74">
            <a:extLst>
              <a:ext uri="{FF2B5EF4-FFF2-40B4-BE49-F238E27FC236}">
                <a16:creationId xmlns:a16="http://schemas.microsoft.com/office/drawing/2014/main" xmlns="" id="{E3E8D613-8B7B-DA4E-8022-7A7D09E6CD44}"/>
              </a:ext>
            </a:extLst>
          </p:cNvPr>
          <p:cNvCxnSpPr/>
          <p:nvPr/>
        </p:nvCxnSpPr>
        <p:spPr>
          <a:xfrm rot="5400000">
            <a:off x="1497535" y="2146327"/>
            <a:ext cx="2094329" cy="1749850"/>
          </a:xfrm>
          <a:prstGeom prst="bentConnector3">
            <a:avLst>
              <a:gd name="adj1" fmla="val -1254"/>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80" name="TextBox 79">
            <a:extLst>
              <a:ext uri="{FF2B5EF4-FFF2-40B4-BE49-F238E27FC236}">
                <a16:creationId xmlns:a16="http://schemas.microsoft.com/office/drawing/2014/main" xmlns="" id="{37870A36-18D0-0B41-8B9F-88ED44B60A74}"/>
              </a:ext>
            </a:extLst>
          </p:cNvPr>
          <p:cNvSpPr txBox="1"/>
          <p:nvPr/>
        </p:nvSpPr>
        <p:spPr>
          <a:xfrm>
            <a:off x="7034954" y="447438"/>
            <a:ext cx="2479978" cy="646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dirty="0">
                <a:latin typeface="+mj-lt"/>
              </a:rPr>
              <a:t>Participate effectively in society</a:t>
            </a:r>
          </a:p>
        </p:txBody>
      </p:sp>
      <p:sp>
        <p:nvSpPr>
          <p:cNvPr id="86" name="TextBox 85">
            <a:extLst>
              <a:ext uri="{FF2B5EF4-FFF2-40B4-BE49-F238E27FC236}">
                <a16:creationId xmlns:a16="http://schemas.microsoft.com/office/drawing/2014/main" xmlns="" id="{F8932F0A-C60D-2A41-A70C-E1A55BC2BDCA}"/>
              </a:ext>
            </a:extLst>
          </p:cNvPr>
          <p:cNvSpPr txBox="1"/>
          <p:nvPr/>
        </p:nvSpPr>
        <p:spPr>
          <a:xfrm>
            <a:off x="8775691" y="2149096"/>
            <a:ext cx="2260610" cy="107721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184150" indent="-184150">
              <a:buFont typeface="Arial" panose="020B0604020202020204" pitchFamily="34" charset="0"/>
              <a:buChar char="•"/>
            </a:pPr>
            <a:r>
              <a:rPr lang="en-US" sz="1600" dirty="0">
                <a:latin typeface="+mj-lt"/>
              </a:rPr>
              <a:t>Access (infrastructure, resource)</a:t>
            </a:r>
          </a:p>
          <a:p>
            <a:pPr marL="184150" indent="-184150">
              <a:buFont typeface="Arial" panose="020B0604020202020204" pitchFamily="34" charset="0"/>
              <a:buChar char="•"/>
            </a:pPr>
            <a:r>
              <a:rPr lang="en-US" sz="1600" dirty="0">
                <a:latin typeface="+mj-lt"/>
              </a:rPr>
              <a:t>Prices/Income</a:t>
            </a:r>
          </a:p>
          <a:p>
            <a:pPr marL="184150" indent="-184150">
              <a:buFont typeface="Arial" panose="020B0604020202020204" pitchFamily="34" charset="0"/>
              <a:buChar char="•"/>
            </a:pPr>
            <a:r>
              <a:rPr lang="en-US" sz="1600" dirty="0">
                <a:latin typeface="+mj-lt"/>
              </a:rPr>
              <a:t>Technology, etc.</a:t>
            </a:r>
          </a:p>
        </p:txBody>
      </p:sp>
      <p:sp>
        <p:nvSpPr>
          <p:cNvPr id="93" name="TextBox 92">
            <a:extLst>
              <a:ext uri="{FF2B5EF4-FFF2-40B4-BE49-F238E27FC236}">
                <a16:creationId xmlns:a16="http://schemas.microsoft.com/office/drawing/2014/main" xmlns="" id="{E5AD151C-97A2-FF46-B374-8FE355303108}"/>
              </a:ext>
            </a:extLst>
          </p:cNvPr>
          <p:cNvSpPr txBox="1"/>
          <p:nvPr/>
        </p:nvSpPr>
        <p:spPr>
          <a:xfrm>
            <a:off x="2305050" y="5322777"/>
            <a:ext cx="2554097"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mj-lt"/>
              </a:rPr>
              <a:t>Social Norms and Culture</a:t>
            </a:r>
          </a:p>
        </p:txBody>
      </p:sp>
      <p:sp>
        <p:nvSpPr>
          <p:cNvPr id="94" name="TextBox 93">
            <a:extLst>
              <a:ext uri="{FF2B5EF4-FFF2-40B4-BE49-F238E27FC236}">
                <a16:creationId xmlns:a16="http://schemas.microsoft.com/office/drawing/2014/main" xmlns="" id="{8718643D-A0C5-AB40-A3BC-C5EB8590D564}"/>
              </a:ext>
            </a:extLst>
          </p:cNvPr>
          <p:cNvSpPr txBox="1"/>
          <p:nvPr/>
        </p:nvSpPr>
        <p:spPr>
          <a:xfrm>
            <a:off x="5091408" y="5421566"/>
            <a:ext cx="2045175"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mj-lt"/>
              </a:rPr>
              <a:t>Behaviour/Routines</a:t>
            </a:r>
          </a:p>
        </p:txBody>
      </p:sp>
      <p:sp>
        <p:nvSpPr>
          <p:cNvPr id="95" name="TextBox 94">
            <a:extLst>
              <a:ext uri="{FF2B5EF4-FFF2-40B4-BE49-F238E27FC236}">
                <a16:creationId xmlns:a16="http://schemas.microsoft.com/office/drawing/2014/main" xmlns="" id="{6EC3D4A8-4A38-F349-B81D-8E0E15C5A544}"/>
              </a:ext>
            </a:extLst>
          </p:cNvPr>
          <p:cNvSpPr txBox="1"/>
          <p:nvPr/>
        </p:nvSpPr>
        <p:spPr>
          <a:xfrm>
            <a:off x="6881723" y="4720114"/>
            <a:ext cx="1041952"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latin typeface="+mj-lt"/>
              </a:rPr>
              <a:t>Lifestyles</a:t>
            </a:r>
          </a:p>
        </p:txBody>
      </p:sp>
      <p:cxnSp>
        <p:nvCxnSpPr>
          <p:cNvPr id="97" name="Straight Arrow Connector 96">
            <a:extLst>
              <a:ext uri="{FF2B5EF4-FFF2-40B4-BE49-F238E27FC236}">
                <a16:creationId xmlns:a16="http://schemas.microsoft.com/office/drawing/2014/main" xmlns="" id="{F99A2019-DB86-6643-90E4-B271B2676C8D}"/>
              </a:ext>
            </a:extLst>
          </p:cNvPr>
          <p:cNvCxnSpPr/>
          <p:nvPr/>
        </p:nvCxnSpPr>
        <p:spPr>
          <a:xfrm flipH="1" flipV="1">
            <a:off x="5359400" y="3975100"/>
            <a:ext cx="754596" cy="1387967"/>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98" name="Straight Arrow Connector 97">
            <a:extLst>
              <a:ext uri="{FF2B5EF4-FFF2-40B4-BE49-F238E27FC236}">
                <a16:creationId xmlns:a16="http://schemas.microsoft.com/office/drawing/2014/main" xmlns="" id="{6695161B-7889-7F4A-AEB4-FCD4AA7B2930}"/>
              </a:ext>
            </a:extLst>
          </p:cNvPr>
          <p:cNvCxnSpPr>
            <a:cxnSpLocks/>
          </p:cNvCxnSpPr>
          <p:nvPr/>
        </p:nvCxnSpPr>
        <p:spPr>
          <a:xfrm flipH="1" flipV="1">
            <a:off x="5536536" y="3841651"/>
            <a:ext cx="1308362" cy="886414"/>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cxnSp>
        <p:nvCxnSpPr>
          <p:cNvPr id="101" name="Straight Arrow Connector 100">
            <a:extLst>
              <a:ext uri="{FF2B5EF4-FFF2-40B4-BE49-F238E27FC236}">
                <a16:creationId xmlns:a16="http://schemas.microsoft.com/office/drawing/2014/main" xmlns="" id="{9FC9BF48-847E-8046-AC1D-A2740249A955}"/>
              </a:ext>
            </a:extLst>
          </p:cNvPr>
          <p:cNvCxnSpPr>
            <a:cxnSpLocks/>
          </p:cNvCxnSpPr>
          <p:nvPr/>
        </p:nvCxnSpPr>
        <p:spPr>
          <a:xfrm flipV="1">
            <a:off x="4536414" y="4068417"/>
            <a:ext cx="243379" cy="1174839"/>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pic>
        <p:nvPicPr>
          <p:cNvPr id="111" name="Picture 110">
            <a:extLst>
              <a:ext uri="{FF2B5EF4-FFF2-40B4-BE49-F238E27FC236}">
                <a16:creationId xmlns:a16="http://schemas.microsoft.com/office/drawing/2014/main" xmlns="" id="{52FEEB18-92A8-DC48-9B55-15ED82D0CB16}"/>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366514" y="3619564"/>
            <a:ext cx="967602" cy="967602"/>
          </a:xfrm>
          <a:prstGeom prst="rect">
            <a:avLst/>
          </a:prstGeom>
        </p:spPr>
      </p:pic>
      <p:cxnSp>
        <p:nvCxnSpPr>
          <p:cNvPr id="105" name="Straight Arrow Connector 104">
            <a:extLst>
              <a:ext uri="{FF2B5EF4-FFF2-40B4-BE49-F238E27FC236}">
                <a16:creationId xmlns:a16="http://schemas.microsoft.com/office/drawing/2014/main" xmlns="" id="{C7A80941-0E0E-D348-A1BA-160064B02094}"/>
              </a:ext>
            </a:extLst>
          </p:cNvPr>
          <p:cNvCxnSpPr>
            <a:cxnSpLocks/>
          </p:cNvCxnSpPr>
          <p:nvPr/>
        </p:nvCxnSpPr>
        <p:spPr>
          <a:xfrm flipV="1">
            <a:off x="3644666" y="3911686"/>
            <a:ext cx="773546" cy="763905"/>
          </a:xfrm>
          <a:prstGeom prst="straightConnector1">
            <a:avLst/>
          </a:prstGeom>
          <a:ln w="28575">
            <a:tailEnd type="triangle"/>
          </a:ln>
        </p:spPr>
        <p:style>
          <a:lnRef idx="3">
            <a:schemeClr val="accent6"/>
          </a:lnRef>
          <a:fillRef idx="0">
            <a:schemeClr val="accent6"/>
          </a:fillRef>
          <a:effectRef idx="2">
            <a:schemeClr val="accent6"/>
          </a:effectRef>
          <a:fontRef idx="minor">
            <a:schemeClr val="tx1"/>
          </a:fontRef>
        </p:style>
      </p:cxnSp>
      <p:sp>
        <p:nvSpPr>
          <p:cNvPr id="112" name="TextBox 111">
            <a:extLst>
              <a:ext uri="{FF2B5EF4-FFF2-40B4-BE49-F238E27FC236}">
                <a16:creationId xmlns:a16="http://schemas.microsoft.com/office/drawing/2014/main" xmlns="" id="{2715B66B-AF1F-BB47-8B70-B94845D7CA19}"/>
              </a:ext>
            </a:extLst>
          </p:cNvPr>
          <p:cNvSpPr txBox="1"/>
          <p:nvPr/>
        </p:nvSpPr>
        <p:spPr>
          <a:xfrm>
            <a:off x="8888408" y="4879301"/>
            <a:ext cx="2035176"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a:t>Primary Objective:</a:t>
            </a:r>
          </a:p>
          <a:p>
            <a:r>
              <a:rPr lang="en-US" dirty="0">
                <a:solidFill>
                  <a:srgbClr val="C00000"/>
                </a:solidFill>
              </a:rPr>
              <a:t>Wellbeing</a:t>
            </a:r>
          </a:p>
        </p:txBody>
      </p:sp>
      <p:sp>
        <p:nvSpPr>
          <p:cNvPr id="2" name="Date Placeholder 1">
            <a:extLst>
              <a:ext uri="{FF2B5EF4-FFF2-40B4-BE49-F238E27FC236}">
                <a16:creationId xmlns:a16="http://schemas.microsoft.com/office/drawing/2014/main" xmlns="" id="{45CC25AB-C7A6-AE42-81B8-B60B4C1EE23A}"/>
              </a:ext>
            </a:extLst>
          </p:cNvPr>
          <p:cNvSpPr>
            <a:spLocks noGrp="1"/>
          </p:cNvSpPr>
          <p:nvPr>
            <p:ph type="dt" sz="half" idx="10"/>
          </p:nvPr>
        </p:nvSpPr>
        <p:spPr/>
        <p:txBody>
          <a:bodyPr/>
          <a:lstStyle/>
          <a:p>
            <a:fld id="{A8ACA99A-B3D0-AF42-8E52-ADFA0F4969D7}" type="datetime1">
              <a:rPr lang="en-IN" smtClean="0"/>
              <a:t>22-10-2018</a:t>
            </a:fld>
            <a:endParaRPr lang="en-US"/>
          </a:p>
        </p:txBody>
      </p:sp>
      <p:sp>
        <p:nvSpPr>
          <p:cNvPr id="3" name="Footer Placeholder 2">
            <a:extLst>
              <a:ext uri="{FF2B5EF4-FFF2-40B4-BE49-F238E27FC236}">
                <a16:creationId xmlns:a16="http://schemas.microsoft.com/office/drawing/2014/main" xmlns="" id="{6D655547-67F8-D74D-80F7-8FAC5EFF4AF7}"/>
              </a:ext>
            </a:extLst>
          </p:cNvPr>
          <p:cNvSpPr>
            <a:spLocks noGrp="1"/>
          </p:cNvSpPr>
          <p:nvPr>
            <p:ph type="ftr" sz="quarter" idx="11"/>
          </p:nvPr>
        </p:nvSpPr>
        <p:spPr/>
        <p:txBody>
          <a:bodyPr/>
          <a:lstStyle/>
          <a:p>
            <a:r>
              <a:rPr lang="en-US"/>
              <a:t>Anjali Ramakrishan</a:t>
            </a:r>
          </a:p>
        </p:txBody>
      </p:sp>
      <p:sp>
        <p:nvSpPr>
          <p:cNvPr id="11" name="Slide Number Placeholder 10">
            <a:extLst>
              <a:ext uri="{FF2B5EF4-FFF2-40B4-BE49-F238E27FC236}">
                <a16:creationId xmlns:a16="http://schemas.microsoft.com/office/drawing/2014/main" xmlns="" id="{6A874C77-CA33-924F-A462-65A27BFE5B55}"/>
              </a:ext>
            </a:extLst>
          </p:cNvPr>
          <p:cNvSpPr>
            <a:spLocks noGrp="1"/>
          </p:cNvSpPr>
          <p:nvPr>
            <p:ph type="sldNum" sz="quarter" idx="12"/>
          </p:nvPr>
        </p:nvSpPr>
        <p:spPr/>
        <p:txBody>
          <a:bodyPr/>
          <a:lstStyle/>
          <a:p>
            <a:fld id="{53DD2244-5E1E-CC40-B94F-3CE5C14A2C0D}" type="slidenum">
              <a:rPr lang="en-US" smtClean="0"/>
              <a:t>3</a:t>
            </a:fld>
            <a:endParaRPr lang="en-US"/>
          </a:p>
        </p:txBody>
      </p:sp>
    </p:spTree>
    <p:extLst>
      <p:ext uri="{BB962C8B-B14F-4D97-AF65-F5344CB8AC3E}">
        <p14:creationId xmlns:p14="http://schemas.microsoft.com/office/powerpoint/2010/main" val="1748120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0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1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animBg="1"/>
      <p:bldP spid="73" grpId="0" animBg="1"/>
      <p:bldP spid="80" grpId="0" animBg="1"/>
      <p:bldP spid="86" grpId="0" animBg="1"/>
      <p:bldP spid="93" grpId="0" animBg="1"/>
      <p:bldP spid="94" grpId="0" animBg="1"/>
      <p:bldP spid="95" grpId="0" animBg="1"/>
      <p:bldP spid="1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a:xfrm>
            <a:off x="838200" y="288503"/>
            <a:ext cx="10515600" cy="1325563"/>
          </a:xfrm>
        </p:spPr>
        <p:txBody>
          <a:bodyPr>
            <a:normAutofit/>
          </a:bodyPr>
          <a:lstStyle/>
          <a:p>
            <a:r>
              <a:rPr lang="de-DE" sz="3200" b="1" dirty="0" err="1">
                <a:ea typeface="Tahoma" panose="020B0604030504040204" pitchFamily="34" charset="0"/>
                <a:cs typeface="Tahoma" panose="020B0604030504040204" pitchFamily="34" charset="0"/>
              </a:rPr>
              <a:t>Interdisplinary</a:t>
            </a:r>
            <a:r>
              <a:rPr lang="de-DE" sz="3200" b="1" dirty="0">
                <a:ea typeface="Tahoma" panose="020B0604030504040204" pitchFamily="34" charset="0"/>
                <a:cs typeface="Tahoma" panose="020B0604030504040204" pitchFamily="34" charset="0"/>
              </a:rPr>
              <a:t> </a:t>
            </a:r>
            <a:r>
              <a:rPr lang="de-DE" sz="3200" b="1" dirty="0" err="1">
                <a:ea typeface="Tahoma" panose="020B0604030504040204" pitchFamily="34" charset="0"/>
                <a:cs typeface="Tahoma" panose="020B0604030504040204" pitchFamily="34" charset="0"/>
              </a:rPr>
              <a:t>efforts</a:t>
            </a:r>
            <a:r>
              <a:rPr lang="de-DE" sz="3200" b="1" dirty="0">
                <a:ea typeface="Tahoma" panose="020B0604030504040204" pitchFamily="34" charset="0"/>
                <a:cs typeface="Tahoma" panose="020B0604030504040204" pitchFamily="34" charset="0"/>
              </a:rPr>
              <a:t> </a:t>
            </a:r>
            <a:r>
              <a:rPr lang="de-DE" sz="3200" b="1" dirty="0" err="1">
                <a:ea typeface="Tahoma" panose="020B0604030504040204" pitchFamily="34" charset="0"/>
                <a:cs typeface="Tahoma" panose="020B0604030504040204" pitchFamily="34" charset="0"/>
              </a:rPr>
              <a:t>required</a:t>
            </a:r>
            <a:r>
              <a:rPr lang="de-DE" sz="3200" b="1" dirty="0">
                <a:ea typeface="Tahoma" panose="020B0604030504040204" pitchFamily="34" charset="0"/>
                <a:cs typeface="Tahoma" panose="020B0604030504040204" pitchFamily="34" charset="0"/>
              </a:rPr>
              <a:t> </a:t>
            </a:r>
            <a:r>
              <a:rPr lang="de-DE" sz="3200" b="1" dirty="0" err="1">
                <a:ea typeface="Tahoma" panose="020B0604030504040204" pitchFamily="34" charset="0"/>
                <a:cs typeface="Tahoma" panose="020B0604030504040204" pitchFamily="34" charset="0"/>
              </a:rPr>
              <a:t>to</a:t>
            </a:r>
            <a:r>
              <a:rPr lang="de-DE" sz="3200" b="1" dirty="0">
                <a:ea typeface="Tahoma" panose="020B0604030504040204" pitchFamily="34" charset="0"/>
                <a:cs typeface="Tahoma" panose="020B0604030504040204" pitchFamily="34" charset="0"/>
              </a:rPr>
              <a:t> </a:t>
            </a:r>
            <a:r>
              <a:rPr lang="de-DE" sz="3200" b="1" dirty="0" err="1">
                <a:ea typeface="Tahoma" panose="020B0604030504040204" pitchFamily="34" charset="0"/>
                <a:cs typeface="Tahoma" panose="020B0604030504040204" pitchFamily="34" charset="0"/>
              </a:rPr>
              <a:t>assess</a:t>
            </a:r>
            <a:r>
              <a:rPr lang="de-DE" sz="3200" b="1" dirty="0">
                <a:ea typeface="Tahoma" panose="020B0604030504040204" pitchFamily="34" charset="0"/>
                <a:cs typeface="Tahoma" panose="020B0604030504040204" pitchFamily="34" charset="0"/>
              </a:rPr>
              <a:t> </a:t>
            </a:r>
            <a:r>
              <a:rPr lang="de-DE" sz="3200" b="1" dirty="0" err="1">
                <a:ea typeface="Tahoma" panose="020B0604030504040204" pitchFamily="34" charset="0"/>
                <a:cs typeface="Tahoma" panose="020B0604030504040204" pitchFamily="34" charset="0"/>
              </a:rPr>
              <a:t>demand-side</a:t>
            </a:r>
            <a:r>
              <a:rPr lang="de-DE" sz="3200" b="1" dirty="0">
                <a:ea typeface="Tahoma" panose="020B0604030504040204" pitchFamily="34" charset="0"/>
                <a:cs typeface="Tahoma" panose="020B0604030504040204" pitchFamily="34" charset="0"/>
              </a:rPr>
              <a:t> </a:t>
            </a:r>
            <a:r>
              <a:rPr lang="de-DE" sz="3200" b="1" dirty="0" err="1">
                <a:ea typeface="Tahoma" panose="020B0604030504040204" pitchFamily="34" charset="0"/>
                <a:cs typeface="Tahoma" panose="020B0604030504040204" pitchFamily="34" charset="0"/>
              </a:rPr>
              <a:t>solutions</a:t>
            </a:r>
            <a:endParaRPr lang="de-DE" sz="3200" b="1" dirty="0">
              <a:ea typeface="Tahoma" panose="020B0604030504040204" pitchFamily="34" charset="0"/>
              <a:cs typeface="Tahoma" panose="020B0604030504040204" pitchFamily="34" charset="0"/>
            </a:endParaRPr>
          </a:p>
        </p:txBody>
      </p:sp>
      <p:pic>
        <p:nvPicPr>
          <p:cNvPr id="17" name="Picture 16">
            <a:extLst>
              <a:ext uri="{FF2B5EF4-FFF2-40B4-BE49-F238E27FC236}">
                <a16:creationId xmlns:a16="http://schemas.microsoft.com/office/drawing/2014/main" xmlns="" id="{0FB7FAD1-B8B8-374B-8AC1-94C7EC2B2A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75180" y="1660716"/>
            <a:ext cx="4867420" cy="4189192"/>
          </a:xfrm>
          <a:prstGeom prst="rect">
            <a:avLst/>
          </a:prstGeom>
        </p:spPr>
      </p:pic>
      <p:sp>
        <p:nvSpPr>
          <p:cNvPr id="6" name="Inhaltsplatzhalter 1"/>
          <p:cNvSpPr txBox="1">
            <a:spLocks/>
          </p:cNvSpPr>
          <p:nvPr/>
        </p:nvSpPr>
        <p:spPr>
          <a:xfrm>
            <a:off x="838200" y="1795850"/>
            <a:ext cx="4433888" cy="391915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de-DE" sz="2000" dirty="0">
                <a:latin typeface="+mj-lt"/>
              </a:rPr>
              <a:t>A </a:t>
            </a:r>
            <a:r>
              <a:rPr lang="de-DE" sz="2000" dirty="0" err="1">
                <a:latin typeface="+mj-lt"/>
              </a:rPr>
              <a:t>systematic</a:t>
            </a:r>
            <a:r>
              <a:rPr lang="de-DE" sz="2000" dirty="0">
                <a:latin typeface="+mj-lt"/>
              </a:rPr>
              <a:t> </a:t>
            </a:r>
            <a:r>
              <a:rPr lang="de-DE" sz="2000" dirty="0" err="1">
                <a:latin typeface="+mj-lt"/>
              </a:rPr>
              <a:t>assessment</a:t>
            </a:r>
            <a:r>
              <a:rPr lang="de-DE" sz="2000" dirty="0">
                <a:latin typeface="+mj-lt"/>
              </a:rPr>
              <a:t> </a:t>
            </a:r>
            <a:r>
              <a:rPr lang="de-DE" sz="2000" dirty="0" err="1">
                <a:latin typeface="+mj-lt"/>
              </a:rPr>
              <a:t>of</a:t>
            </a:r>
            <a:r>
              <a:rPr lang="de-DE" sz="2000" dirty="0">
                <a:latin typeface="+mj-lt"/>
              </a:rPr>
              <a:t> </a:t>
            </a:r>
            <a:r>
              <a:rPr lang="de-DE" sz="2000" dirty="0" err="1">
                <a:latin typeface="+mj-lt"/>
              </a:rPr>
              <a:t>the</a:t>
            </a:r>
            <a:r>
              <a:rPr lang="de-DE" sz="2000" dirty="0">
                <a:latin typeface="+mj-lt"/>
              </a:rPr>
              <a:t> </a:t>
            </a:r>
            <a:r>
              <a:rPr lang="de-DE" sz="2000" dirty="0" err="1">
                <a:latin typeface="+mj-lt"/>
              </a:rPr>
              <a:t>demand-side</a:t>
            </a:r>
            <a:r>
              <a:rPr lang="de-DE" sz="2000" dirty="0">
                <a:latin typeface="+mj-lt"/>
              </a:rPr>
              <a:t> </a:t>
            </a:r>
            <a:r>
              <a:rPr lang="de-DE" sz="2000" dirty="0" err="1">
                <a:latin typeface="+mj-lt"/>
              </a:rPr>
              <a:t>and</a:t>
            </a:r>
            <a:r>
              <a:rPr lang="de-DE" sz="2000" dirty="0">
                <a:latin typeface="+mj-lt"/>
              </a:rPr>
              <a:t> </a:t>
            </a:r>
            <a:r>
              <a:rPr lang="de-DE" sz="2000" dirty="0" err="1">
                <a:latin typeface="+mj-lt"/>
              </a:rPr>
              <a:t>services</a:t>
            </a:r>
            <a:r>
              <a:rPr lang="de-DE" sz="2000" dirty="0">
                <a:latin typeface="+mj-lt"/>
              </a:rPr>
              <a:t> </a:t>
            </a:r>
            <a:r>
              <a:rPr lang="de-DE" sz="2000" dirty="0" err="1">
                <a:latin typeface="+mj-lt"/>
              </a:rPr>
              <a:t>requires</a:t>
            </a:r>
            <a:r>
              <a:rPr lang="de-DE" sz="2000" dirty="0">
                <a:latin typeface="+mj-lt"/>
              </a:rPr>
              <a:t> multi-</a:t>
            </a:r>
            <a:r>
              <a:rPr lang="de-DE" sz="2000" dirty="0" err="1">
                <a:latin typeface="+mj-lt"/>
              </a:rPr>
              <a:t>disciplinary</a:t>
            </a:r>
            <a:r>
              <a:rPr lang="de-DE" sz="2000" dirty="0">
                <a:latin typeface="+mj-lt"/>
              </a:rPr>
              <a:t> </a:t>
            </a:r>
            <a:r>
              <a:rPr lang="de-DE" sz="2000" dirty="0" err="1">
                <a:latin typeface="+mj-lt"/>
              </a:rPr>
              <a:t>coordination</a:t>
            </a:r>
            <a:endParaRPr lang="de-DE" sz="2000" dirty="0">
              <a:latin typeface="+mj-lt"/>
            </a:endParaRPr>
          </a:p>
          <a:p>
            <a:pPr marL="0" indent="0">
              <a:buNone/>
            </a:pPr>
            <a:endParaRPr lang="de-DE" sz="2000" dirty="0">
              <a:latin typeface="+mj-lt"/>
            </a:endParaRPr>
          </a:p>
          <a:p>
            <a:pPr marL="0" indent="0">
              <a:buNone/>
            </a:pPr>
            <a:r>
              <a:rPr lang="de-DE" sz="2000" dirty="0">
                <a:latin typeface="+mj-lt"/>
              </a:rPr>
              <a:t>Key </a:t>
            </a:r>
            <a:r>
              <a:rPr lang="de-DE" sz="2000" dirty="0" err="1">
                <a:latin typeface="+mj-lt"/>
              </a:rPr>
              <a:t>issues</a:t>
            </a:r>
            <a:r>
              <a:rPr lang="de-DE" sz="2000" dirty="0">
                <a:latin typeface="+mj-lt"/>
              </a:rPr>
              <a:t>: </a:t>
            </a:r>
          </a:p>
          <a:p>
            <a:pPr lvl="1"/>
            <a:r>
              <a:rPr lang="de-DE" sz="2000" dirty="0">
                <a:latin typeface="+mj-lt"/>
              </a:rPr>
              <a:t>Normative </a:t>
            </a:r>
            <a:r>
              <a:rPr lang="de-DE" sz="2000" dirty="0" err="1">
                <a:latin typeface="+mj-lt"/>
              </a:rPr>
              <a:t>framing</a:t>
            </a:r>
            <a:endParaRPr lang="de-DE" sz="2000" dirty="0">
              <a:latin typeface="+mj-lt"/>
            </a:endParaRPr>
          </a:p>
          <a:p>
            <a:pPr lvl="1"/>
            <a:r>
              <a:rPr lang="de-DE" sz="2000" dirty="0">
                <a:latin typeface="+mj-lt"/>
              </a:rPr>
              <a:t>Demand-</a:t>
            </a:r>
            <a:r>
              <a:rPr lang="de-DE" sz="2000" dirty="0" err="1">
                <a:latin typeface="+mj-lt"/>
              </a:rPr>
              <a:t>side</a:t>
            </a:r>
            <a:r>
              <a:rPr lang="de-DE" sz="2000" dirty="0">
                <a:latin typeface="+mj-lt"/>
              </a:rPr>
              <a:t> </a:t>
            </a:r>
            <a:r>
              <a:rPr lang="de-DE" sz="2000" dirty="0" err="1">
                <a:latin typeface="+mj-lt"/>
              </a:rPr>
              <a:t>framework</a:t>
            </a:r>
            <a:r>
              <a:rPr lang="de-DE" sz="2000" dirty="0">
                <a:latin typeface="+mj-lt"/>
              </a:rPr>
              <a:t> </a:t>
            </a:r>
            <a:r>
              <a:rPr lang="de-DE" sz="2000" dirty="0" err="1">
                <a:latin typeface="+mj-lt"/>
              </a:rPr>
              <a:t>of</a:t>
            </a:r>
            <a:r>
              <a:rPr lang="de-DE" sz="2000" dirty="0">
                <a:latin typeface="+mj-lt"/>
              </a:rPr>
              <a:t> potential</a:t>
            </a:r>
          </a:p>
          <a:p>
            <a:pPr lvl="1"/>
            <a:r>
              <a:rPr lang="de-DE" sz="2000" dirty="0" err="1">
                <a:latin typeface="+mj-lt"/>
              </a:rPr>
              <a:t>Context-dependent</a:t>
            </a:r>
            <a:r>
              <a:rPr lang="de-DE" sz="2000" dirty="0">
                <a:latin typeface="+mj-lt"/>
              </a:rPr>
              <a:t> </a:t>
            </a:r>
            <a:r>
              <a:rPr lang="de-DE" sz="2000" dirty="0" err="1">
                <a:latin typeface="+mj-lt"/>
              </a:rPr>
              <a:t>transitioning</a:t>
            </a:r>
            <a:r>
              <a:rPr lang="de-DE" sz="2000" dirty="0">
                <a:latin typeface="+mj-lt"/>
              </a:rPr>
              <a:t> (</a:t>
            </a:r>
            <a:r>
              <a:rPr lang="de-DE" sz="2000" dirty="0" err="1">
                <a:latin typeface="+mj-lt"/>
              </a:rPr>
              <a:t>policies</a:t>
            </a:r>
            <a:r>
              <a:rPr lang="de-DE" sz="2000" dirty="0">
                <a:latin typeface="+mj-lt"/>
              </a:rPr>
              <a:t>/ </a:t>
            </a:r>
            <a:r>
              <a:rPr lang="de-DE" sz="2000" dirty="0" err="1">
                <a:latin typeface="+mj-lt"/>
              </a:rPr>
              <a:t>collective</a:t>
            </a:r>
            <a:r>
              <a:rPr lang="de-DE" sz="2000" dirty="0">
                <a:latin typeface="+mj-lt"/>
              </a:rPr>
              <a:t> </a:t>
            </a:r>
            <a:r>
              <a:rPr lang="de-DE" sz="2000" dirty="0" err="1">
                <a:latin typeface="+mj-lt"/>
              </a:rPr>
              <a:t>action</a:t>
            </a:r>
            <a:r>
              <a:rPr lang="de-DE" sz="2000" dirty="0">
                <a:latin typeface="+mj-lt"/>
              </a:rPr>
              <a:t>) </a:t>
            </a:r>
            <a:r>
              <a:rPr lang="de-DE" sz="2000" dirty="0" err="1">
                <a:latin typeface="+mj-lt"/>
              </a:rPr>
              <a:t>strategies</a:t>
            </a:r>
            <a:endParaRPr lang="de-DE" sz="2000" dirty="0">
              <a:latin typeface="+mj-lt"/>
            </a:endParaRPr>
          </a:p>
          <a:p>
            <a:pPr marL="0" indent="0">
              <a:buNone/>
            </a:pPr>
            <a:endParaRPr lang="de-DE" sz="2000" dirty="0">
              <a:latin typeface="+mj-lt"/>
            </a:endParaRPr>
          </a:p>
          <a:p>
            <a:pPr marL="0" indent="0">
              <a:buNone/>
            </a:pPr>
            <a:endParaRPr lang="de-DE" sz="2000" dirty="0">
              <a:solidFill>
                <a:srgbClr val="00B0F0"/>
              </a:solidFill>
              <a:latin typeface="+mj-lt"/>
            </a:endParaRPr>
          </a:p>
          <a:p>
            <a:pPr marL="0" indent="0">
              <a:buNone/>
            </a:pPr>
            <a:endParaRPr lang="de-DE" sz="2000" dirty="0">
              <a:latin typeface="+mj-lt"/>
            </a:endParaRPr>
          </a:p>
        </p:txBody>
      </p:sp>
      <p:sp>
        <p:nvSpPr>
          <p:cNvPr id="9" name="Abgerundetes Rechteck 8"/>
          <p:cNvSpPr/>
          <p:nvPr/>
        </p:nvSpPr>
        <p:spPr>
          <a:xfrm>
            <a:off x="5800580" y="4652399"/>
            <a:ext cx="2289319" cy="1175652"/>
          </a:xfrm>
          <a:prstGeom prst="round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0" name="Abgerundetes Rechteck 9"/>
          <p:cNvSpPr/>
          <p:nvPr/>
        </p:nvSpPr>
        <p:spPr>
          <a:xfrm>
            <a:off x="5775180" y="1674953"/>
            <a:ext cx="1070120" cy="2757345"/>
          </a:xfrm>
          <a:prstGeom prst="round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1" name="Abgerundetes Rechteck 10"/>
          <p:cNvSpPr/>
          <p:nvPr/>
        </p:nvSpPr>
        <p:spPr>
          <a:xfrm>
            <a:off x="9570670" y="1674954"/>
            <a:ext cx="1071930" cy="2757345"/>
          </a:xfrm>
          <a:prstGeom prst="roundRect">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2" name="Abgerundetes Rechteck 11"/>
          <p:cNvSpPr/>
          <p:nvPr/>
        </p:nvSpPr>
        <p:spPr>
          <a:xfrm>
            <a:off x="7043371" y="1674954"/>
            <a:ext cx="2329228" cy="1230588"/>
          </a:xfrm>
          <a:prstGeom prst="roundRect">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3" name="Abgerundetes Rechteck 12"/>
          <p:cNvSpPr/>
          <p:nvPr/>
        </p:nvSpPr>
        <p:spPr>
          <a:xfrm>
            <a:off x="8310521" y="4603993"/>
            <a:ext cx="2332079" cy="1224058"/>
          </a:xfrm>
          <a:prstGeom prst="roundRect">
            <a:avLst/>
          </a:prstGeom>
          <a:noFill/>
          <a:ln w="57150">
            <a:solidFill>
              <a:srgbClr val="FFC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4" name="Abgerundetes Rechteck 13"/>
          <p:cNvSpPr/>
          <p:nvPr/>
        </p:nvSpPr>
        <p:spPr>
          <a:xfrm>
            <a:off x="6996218" y="3077236"/>
            <a:ext cx="2376381" cy="1355062"/>
          </a:xfrm>
          <a:prstGeom prst="round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15" name="Rectangle 14">
            <a:extLst>
              <a:ext uri="{FF2B5EF4-FFF2-40B4-BE49-F238E27FC236}">
                <a16:creationId xmlns:a16="http://schemas.microsoft.com/office/drawing/2014/main" xmlns="" id="{E97A0F6E-FEFA-DA4C-BCE9-6B4AE640BCB9}"/>
              </a:ext>
            </a:extLst>
          </p:cNvPr>
          <p:cNvSpPr/>
          <p:nvPr/>
        </p:nvSpPr>
        <p:spPr>
          <a:xfrm>
            <a:off x="5712954" y="5863486"/>
            <a:ext cx="4269246" cy="369332"/>
          </a:xfrm>
          <a:prstGeom prst="rect">
            <a:avLst/>
          </a:prstGeom>
        </p:spPr>
        <p:txBody>
          <a:bodyPr wrap="none">
            <a:spAutoFit/>
          </a:bodyPr>
          <a:lstStyle/>
          <a:p>
            <a:r>
              <a:rPr lang="de-DE" dirty="0">
                <a:solidFill>
                  <a:srgbClr val="002060"/>
                </a:solidFill>
              </a:rPr>
              <a:t>Creutzig et al, Nature </a:t>
            </a:r>
            <a:r>
              <a:rPr lang="de-DE" dirty="0" err="1">
                <a:solidFill>
                  <a:srgbClr val="002060"/>
                </a:solidFill>
              </a:rPr>
              <a:t>Climate</a:t>
            </a:r>
            <a:r>
              <a:rPr lang="de-DE" dirty="0">
                <a:solidFill>
                  <a:srgbClr val="002060"/>
                </a:solidFill>
              </a:rPr>
              <a:t> Change, 2018</a:t>
            </a:r>
          </a:p>
        </p:txBody>
      </p:sp>
      <p:sp>
        <p:nvSpPr>
          <p:cNvPr id="5" name="Date Placeholder 4">
            <a:extLst>
              <a:ext uri="{FF2B5EF4-FFF2-40B4-BE49-F238E27FC236}">
                <a16:creationId xmlns:a16="http://schemas.microsoft.com/office/drawing/2014/main" xmlns="" id="{DC34CA25-16AF-4E47-8D0F-3EDD8379762F}"/>
              </a:ext>
            </a:extLst>
          </p:cNvPr>
          <p:cNvSpPr>
            <a:spLocks noGrp="1"/>
          </p:cNvSpPr>
          <p:nvPr>
            <p:ph type="dt" sz="half" idx="10"/>
          </p:nvPr>
        </p:nvSpPr>
        <p:spPr/>
        <p:txBody>
          <a:bodyPr/>
          <a:lstStyle/>
          <a:p>
            <a:fld id="{3739B1D4-697E-2049-825D-262C17071CB2}" type="datetime1">
              <a:rPr lang="en-IN" smtClean="0"/>
              <a:t>22-10-2018</a:t>
            </a:fld>
            <a:endParaRPr lang="en-US"/>
          </a:p>
        </p:txBody>
      </p:sp>
      <p:sp>
        <p:nvSpPr>
          <p:cNvPr id="8" name="Footer Placeholder 7">
            <a:extLst>
              <a:ext uri="{FF2B5EF4-FFF2-40B4-BE49-F238E27FC236}">
                <a16:creationId xmlns:a16="http://schemas.microsoft.com/office/drawing/2014/main" xmlns="" id="{AE888DC4-049C-C447-83C6-D1F30818A735}"/>
              </a:ext>
            </a:extLst>
          </p:cNvPr>
          <p:cNvSpPr>
            <a:spLocks noGrp="1"/>
          </p:cNvSpPr>
          <p:nvPr>
            <p:ph type="ftr" sz="quarter" idx="11"/>
          </p:nvPr>
        </p:nvSpPr>
        <p:spPr/>
        <p:txBody>
          <a:bodyPr/>
          <a:lstStyle/>
          <a:p>
            <a:r>
              <a:rPr lang="en-US"/>
              <a:t>Anjali Ramakrishan</a:t>
            </a:r>
          </a:p>
        </p:txBody>
      </p:sp>
      <p:sp>
        <p:nvSpPr>
          <p:cNvPr id="16" name="Slide Number Placeholder 15">
            <a:extLst>
              <a:ext uri="{FF2B5EF4-FFF2-40B4-BE49-F238E27FC236}">
                <a16:creationId xmlns:a16="http://schemas.microsoft.com/office/drawing/2014/main" xmlns="" id="{A478AC84-6CBE-0E4D-BDD1-DCA470FF4A7B}"/>
              </a:ext>
            </a:extLst>
          </p:cNvPr>
          <p:cNvSpPr>
            <a:spLocks noGrp="1"/>
          </p:cNvSpPr>
          <p:nvPr>
            <p:ph type="sldNum" sz="quarter" idx="12"/>
          </p:nvPr>
        </p:nvSpPr>
        <p:spPr/>
        <p:txBody>
          <a:bodyPr/>
          <a:lstStyle/>
          <a:p>
            <a:fld id="{53DD2244-5E1E-CC40-B94F-3CE5C14A2C0D}" type="slidenum">
              <a:rPr lang="en-US" smtClean="0"/>
              <a:t>4</a:t>
            </a:fld>
            <a:endParaRPr lang="en-US"/>
          </a:p>
        </p:txBody>
      </p:sp>
    </p:spTree>
    <p:extLst>
      <p:ext uri="{BB962C8B-B14F-4D97-AF65-F5344CB8AC3E}">
        <p14:creationId xmlns:p14="http://schemas.microsoft.com/office/powerpoint/2010/main" val="7389019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1+#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1+#ppt_w/2"/>
                                          </p:val>
                                        </p:tav>
                                        <p:tav tm="100000">
                                          <p:val>
                                            <p:strVal val="#ppt_x"/>
                                          </p:val>
                                        </p:tav>
                                      </p:tavLst>
                                    </p:anim>
                                    <p:anim calcmode="lin" valueType="num">
                                      <p:cBhvr additive="base">
                                        <p:cTn id="3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6922D9-0219-D941-A387-AF87637C6167}"/>
              </a:ext>
            </a:extLst>
          </p:cNvPr>
          <p:cNvSpPr>
            <a:spLocks noGrp="1"/>
          </p:cNvSpPr>
          <p:nvPr>
            <p:ph type="title"/>
          </p:nvPr>
        </p:nvSpPr>
        <p:spPr>
          <a:xfrm>
            <a:off x="556439" y="53718"/>
            <a:ext cx="10987861" cy="1325563"/>
          </a:xfrm>
        </p:spPr>
        <p:txBody>
          <a:bodyPr>
            <a:noAutofit/>
          </a:bodyPr>
          <a:lstStyle/>
          <a:p>
            <a:r>
              <a:rPr lang="en-GB" sz="3600" b="1" dirty="0"/>
              <a:t>Demand-side sectors strongly linked to human well-being</a:t>
            </a:r>
            <a:endParaRPr lang="en-US" sz="3600" b="1" dirty="0"/>
          </a:p>
        </p:txBody>
      </p:sp>
      <p:pic>
        <p:nvPicPr>
          <p:cNvPr id="8" name="Picture 7">
            <a:extLst>
              <a:ext uri="{FF2B5EF4-FFF2-40B4-BE49-F238E27FC236}">
                <a16:creationId xmlns:a16="http://schemas.microsoft.com/office/drawing/2014/main" xmlns="" id="{D23853A4-0DD4-DB4C-9092-91236A9FD7E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6439" y="1282559"/>
            <a:ext cx="3265953" cy="4899590"/>
          </a:xfrm>
          <a:prstGeom prst="rect">
            <a:avLst/>
          </a:prstGeom>
          <a:ln w="28575">
            <a:solidFill>
              <a:schemeClr val="tx1"/>
            </a:solidFill>
          </a:ln>
        </p:spPr>
      </p:pic>
      <p:pic>
        <p:nvPicPr>
          <p:cNvPr id="11" name="Picture 10">
            <a:extLst>
              <a:ext uri="{FF2B5EF4-FFF2-40B4-BE49-F238E27FC236}">
                <a16:creationId xmlns:a16="http://schemas.microsoft.com/office/drawing/2014/main" xmlns="" id="{55AFBC39-9BE1-1D4C-9D91-D95793F3520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274655" y="1257158"/>
            <a:ext cx="3719921" cy="2385799"/>
          </a:xfrm>
          <a:prstGeom prst="rect">
            <a:avLst/>
          </a:prstGeom>
          <a:ln w="28575">
            <a:solidFill>
              <a:schemeClr val="tx1"/>
            </a:solidFill>
          </a:ln>
        </p:spPr>
      </p:pic>
      <p:sp>
        <p:nvSpPr>
          <p:cNvPr id="12" name="TextBox 11">
            <a:extLst>
              <a:ext uri="{FF2B5EF4-FFF2-40B4-BE49-F238E27FC236}">
                <a16:creationId xmlns:a16="http://schemas.microsoft.com/office/drawing/2014/main" xmlns="" id="{FD3963AA-B781-7B4C-A474-67EF71DB43DF}"/>
              </a:ext>
            </a:extLst>
          </p:cNvPr>
          <p:cNvSpPr txBox="1"/>
          <p:nvPr/>
        </p:nvSpPr>
        <p:spPr>
          <a:xfrm rot="5400000">
            <a:off x="2861223" y="2243726"/>
            <a:ext cx="2434801" cy="461665"/>
          </a:xfrm>
          <a:prstGeom prst="rect">
            <a:avLst/>
          </a:prstGeom>
          <a:solidFill>
            <a:srgbClr val="C00000"/>
          </a:solidFill>
        </p:spPr>
        <p:txBody>
          <a:bodyPr wrap="square" rtlCol="0">
            <a:spAutoFit/>
          </a:bodyPr>
          <a:lstStyle/>
          <a:p>
            <a:pPr algn="ctr"/>
            <a:r>
              <a:rPr lang="en-US" sz="2400" dirty="0">
                <a:solidFill>
                  <a:schemeClr val="bg1"/>
                </a:solidFill>
              </a:rPr>
              <a:t>URBAN CENTERS</a:t>
            </a:r>
          </a:p>
        </p:txBody>
      </p:sp>
      <p:pic>
        <p:nvPicPr>
          <p:cNvPr id="13" name="Picture 12">
            <a:extLst>
              <a:ext uri="{FF2B5EF4-FFF2-40B4-BE49-F238E27FC236}">
                <a16:creationId xmlns:a16="http://schemas.microsoft.com/office/drawing/2014/main" xmlns="" id="{1AEE5265-62CF-5041-9B95-5E6D822678E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33879" y="3690116"/>
            <a:ext cx="3797855" cy="2492033"/>
          </a:xfrm>
          <a:prstGeom prst="rect">
            <a:avLst/>
          </a:prstGeom>
          <a:ln w="28575">
            <a:solidFill>
              <a:schemeClr val="tx1"/>
            </a:solidFill>
          </a:ln>
        </p:spPr>
      </p:pic>
      <p:sp>
        <p:nvSpPr>
          <p:cNvPr id="14" name="TextBox 13">
            <a:extLst>
              <a:ext uri="{FF2B5EF4-FFF2-40B4-BE49-F238E27FC236}">
                <a16:creationId xmlns:a16="http://schemas.microsoft.com/office/drawing/2014/main" xmlns="" id="{FED7C421-05CF-0E42-9BD0-F3A1132174DD}"/>
              </a:ext>
            </a:extLst>
          </p:cNvPr>
          <p:cNvSpPr txBox="1"/>
          <p:nvPr/>
        </p:nvSpPr>
        <p:spPr>
          <a:xfrm>
            <a:off x="9019975" y="3204871"/>
            <a:ext cx="2434801" cy="461665"/>
          </a:xfrm>
          <a:prstGeom prst="rect">
            <a:avLst/>
          </a:prstGeom>
          <a:solidFill>
            <a:srgbClr val="C00000"/>
          </a:solidFill>
        </p:spPr>
        <p:txBody>
          <a:bodyPr wrap="square" rtlCol="0">
            <a:spAutoFit/>
          </a:bodyPr>
          <a:lstStyle/>
          <a:p>
            <a:pPr algn="ctr"/>
            <a:r>
              <a:rPr lang="en-US" sz="2400" dirty="0">
                <a:solidFill>
                  <a:schemeClr val="bg1"/>
                </a:solidFill>
              </a:rPr>
              <a:t>RURAL AREAS</a:t>
            </a:r>
          </a:p>
        </p:txBody>
      </p:sp>
      <p:pic>
        <p:nvPicPr>
          <p:cNvPr id="17" name="Picture 16">
            <a:extLst>
              <a:ext uri="{FF2B5EF4-FFF2-40B4-BE49-F238E27FC236}">
                <a16:creationId xmlns:a16="http://schemas.microsoft.com/office/drawing/2014/main" xmlns="" id="{FE7F62B6-9A88-2B43-9749-FBFC33057325}"/>
              </a:ext>
            </a:extLst>
          </p:cNvPr>
          <p:cNvPicPr>
            <a:picLocks noChangeAspect="1"/>
          </p:cNvPicPr>
          <p:nvPr/>
        </p:nvPicPr>
        <p:blipFill>
          <a:blip r:embed="rId5"/>
          <a:stretch>
            <a:fillRect/>
          </a:stretch>
        </p:blipFill>
        <p:spPr>
          <a:xfrm>
            <a:off x="3874395" y="3690140"/>
            <a:ext cx="3744647" cy="2490190"/>
          </a:xfrm>
          <a:prstGeom prst="rect">
            <a:avLst/>
          </a:prstGeom>
          <a:ln w="28575">
            <a:solidFill>
              <a:schemeClr val="tx1"/>
            </a:solidFill>
          </a:ln>
        </p:spPr>
      </p:pic>
      <p:sp>
        <p:nvSpPr>
          <p:cNvPr id="3" name="Date Placeholder 2">
            <a:extLst>
              <a:ext uri="{FF2B5EF4-FFF2-40B4-BE49-F238E27FC236}">
                <a16:creationId xmlns:a16="http://schemas.microsoft.com/office/drawing/2014/main" xmlns="" id="{43A72316-A379-B045-A059-9D4006B2801C}"/>
              </a:ext>
            </a:extLst>
          </p:cNvPr>
          <p:cNvSpPr>
            <a:spLocks noGrp="1"/>
          </p:cNvSpPr>
          <p:nvPr>
            <p:ph type="dt" sz="half" idx="10"/>
          </p:nvPr>
        </p:nvSpPr>
        <p:spPr/>
        <p:txBody>
          <a:bodyPr/>
          <a:lstStyle/>
          <a:p>
            <a:fld id="{729D72D4-3160-C940-A828-D7517171E2CB}" type="datetime1">
              <a:rPr lang="en-IN" smtClean="0"/>
              <a:t>22-10-2018</a:t>
            </a:fld>
            <a:endParaRPr lang="en-US"/>
          </a:p>
        </p:txBody>
      </p:sp>
      <p:sp>
        <p:nvSpPr>
          <p:cNvPr id="7" name="Footer Placeholder 6">
            <a:extLst>
              <a:ext uri="{FF2B5EF4-FFF2-40B4-BE49-F238E27FC236}">
                <a16:creationId xmlns:a16="http://schemas.microsoft.com/office/drawing/2014/main" xmlns="" id="{1B25488F-1472-D641-8535-24DF76A4E147}"/>
              </a:ext>
            </a:extLst>
          </p:cNvPr>
          <p:cNvSpPr>
            <a:spLocks noGrp="1"/>
          </p:cNvSpPr>
          <p:nvPr>
            <p:ph type="ftr" sz="quarter" idx="11"/>
          </p:nvPr>
        </p:nvSpPr>
        <p:spPr/>
        <p:txBody>
          <a:bodyPr/>
          <a:lstStyle/>
          <a:p>
            <a:r>
              <a:rPr lang="en-US"/>
              <a:t>Anjali Ramakrishan</a:t>
            </a:r>
          </a:p>
        </p:txBody>
      </p:sp>
      <p:sp>
        <p:nvSpPr>
          <p:cNvPr id="9" name="Slide Number Placeholder 8">
            <a:extLst>
              <a:ext uri="{FF2B5EF4-FFF2-40B4-BE49-F238E27FC236}">
                <a16:creationId xmlns:a16="http://schemas.microsoft.com/office/drawing/2014/main" xmlns="" id="{7ED22923-E2F5-E341-8081-83B857753E29}"/>
              </a:ext>
            </a:extLst>
          </p:cNvPr>
          <p:cNvSpPr>
            <a:spLocks noGrp="1"/>
          </p:cNvSpPr>
          <p:nvPr>
            <p:ph type="sldNum" sz="quarter" idx="12"/>
          </p:nvPr>
        </p:nvSpPr>
        <p:spPr/>
        <p:txBody>
          <a:bodyPr/>
          <a:lstStyle/>
          <a:p>
            <a:fld id="{53DD2244-5E1E-CC40-B94F-3CE5C14A2C0D}" type="slidenum">
              <a:rPr lang="en-US" smtClean="0"/>
              <a:t>5</a:t>
            </a:fld>
            <a:endParaRPr lang="en-US"/>
          </a:p>
        </p:txBody>
      </p:sp>
    </p:spTree>
    <p:extLst>
      <p:ext uri="{BB962C8B-B14F-4D97-AF65-F5344CB8AC3E}">
        <p14:creationId xmlns:p14="http://schemas.microsoft.com/office/powerpoint/2010/main" val="304452557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63A5CCC-4690-F145-8E1B-0D8E4D5AACD0}"/>
              </a:ext>
            </a:extLst>
          </p:cNvPr>
          <p:cNvSpPr>
            <a:spLocks noGrp="1"/>
          </p:cNvSpPr>
          <p:nvPr>
            <p:ph type="title"/>
          </p:nvPr>
        </p:nvSpPr>
        <p:spPr>
          <a:xfrm>
            <a:off x="838200" y="568325"/>
            <a:ext cx="10515600" cy="879475"/>
          </a:xfrm>
        </p:spPr>
        <p:txBody>
          <a:bodyPr>
            <a:normAutofit/>
          </a:bodyPr>
          <a:lstStyle/>
          <a:p>
            <a:r>
              <a:rPr lang="en-US" sz="3600" b="1" dirty="0"/>
              <a:t>Cities and Human Wellbeing</a:t>
            </a:r>
          </a:p>
        </p:txBody>
      </p:sp>
      <p:sp>
        <p:nvSpPr>
          <p:cNvPr id="12" name="TextBox 11">
            <a:extLst>
              <a:ext uri="{FF2B5EF4-FFF2-40B4-BE49-F238E27FC236}">
                <a16:creationId xmlns:a16="http://schemas.microsoft.com/office/drawing/2014/main" xmlns="" id="{1E31F451-5780-9146-A56A-21D5B1388A58}"/>
              </a:ext>
            </a:extLst>
          </p:cNvPr>
          <p:cNvSpPr txBox="1"/>
          <p:nvPr/>
        </p:nvSpPr>
        <p:spPr>
          <a:xfrm>
            <a:off x="649287" y="1639153"/>
            <a:ext cx="11276012" cy="4524315"/>
          </a:xfrm>
          <a:prstGeom prst="rect">
            <a:avLst/>
          </a:prstGeom>
          <a:noFill/>
        </p:spPr>
        <p:txBody>
          <a:bodyPr wrap="square" rtlCol="0">
            <a:spAutoFit/>
          </a:bodyPr>
          <a:lstStyle/>
          <a:p>
            <a:r>
              <a:rPr lang="en-US" sz="2400" b="1" dirty="0">
                <a:latin typeface="+mj-lt"/>
              </a:rPr>
              <a:t>Transport Sector</a:t>
            </a:r>
          </a:p>
          <a:p>
            <a:r>
              <a:rPr lang="en-US" sz="2400" i="1" dirty="0">
                <a:latin typeface="+mj-lt"/>
              </a:rPr>
              <a:t>First order </a:t>
            </a:r>
            <a:r>
              <a:rPr lang="en-US" sz="2400" dirty="0">
                <a:latin typeface="+mj-lt"/>
              </a:rPr>
              <a:t>– Social Inclusion (Accessibility), Comfort, Freedom to Travel, Safety, Travel cost</a:t>
            </a:r>
          </a:p>
          <a:p>
            <a:r>
              <a:rPr lang="en-US" sz="2400" i="1" dirty="0">
                <a:latin typeface="+mj-lt"/>
              </a:rPr>
              <a:t>Second order </a:t>
            </a:r>
            <a:r>
              <a:rPr lang="en-US" sz="2400" dirty="0">
                <a:latin typeface="+mj-lt"/>
              </a:rPr>
              <a:t>– Health, Status (social acceptance) – economic and environmental, Congestion	</a:t>
            </a:r>
          </a:p>
          <a:p>
            <a:endParaRPr lang="en-US" sz="2400" dirty="0">
              <a:latin typeface="+mj-lt"/>
            </a:endParaRPr>
          </a:p>
          <a:p>
            <a:r>
              <a:rPr lang="en-US" sz="2400" dirty="0">
                <a:latin typeface="+mj-lt"/>
              </a:rPr>
              <a:t>(Contextual – dependent on existing infrastructures and institutions)</a:t>
            </a:r>
          </a:p>
          <a:p>
            <a:endParaRPr lang="en-US" sz="2400" dirty="0">
              <a:latin typeface="+mj-lt"/>
            </a:endParaRPr>
          </a:p>
          <a:p>
            <a:r>
              <a:rPr lang="en-US" sz="2400" b="1" dirty="0">
                <a:latin typeface="+mj-lt"/>
              </a:rPr>
              <a:t>Buildings Sector</a:t>
            </a:r>
            <a:endParaRPr lang="en-US" sz="2400" dirty="0">
              <a:latin typeface="+mj-lt"/>
            </a:endParaRPr>
          </a:p>
          <a:p>
            <a:r>
              <a:rPr lang="en-US" sz="2400" i="1" dirty="0">
                <a:latin typeface="+mj-lt"/>
              </a:rPr>
              <a:t>First order </a:t>
            </a:r>
            <a:r>
              <a:rPr lang="en-US" sz="2400" dirty="0">
                <a:latin typeface="+mj-lt"/>
              </a:rPr>
              <a:t>– Shelter, Thermal Comfort, Security, </a:t>
            </a:r>
          </a:p>
          <a:p>
            <a:r>
              <a:rPr lang="en-US" sz="2400" i="1" dirty="0">
                <a:latin typeface="+mj-lt"/>
              </a:rPr>
              <a:t>Second order </a:t>
            </a:r>
            <a:r>
              <a:rPr lang="en-US" sz="2400" dirty="0">
                <a:latin typeface="+mj-lt"/>
              </a:rPr>
              <a:t>– Status symbol, Street temperature (Urban Heat</a:t>
            </a:r>
          </a:p>
          <a:p>
            <a:r>
              <a:rPr lang="en-US" sz="2400" dirty="0">
                <a:latin typeface="+mj-lt"/>
              </a:rPr>
              <a:t>Island effect)  </a:t>
            </a:r>
          </a:p>
          <a:p>
            <a:endParaRPr lang="en-US" sz="2400" dirty="0">
              <a:latin typeface="+mj-lt"/>
            </a:endParaRPr>
          </a:p>
        </p:txBody>
      </p:sp>
      <p:grpSp>
        <p:nvGrpSpPr>
          <p:cNvPr id="15" name="Group 14">
            <a:extLst>
              <a:ext uri="{FF2B5EF4-FFF2-40B4-BE49-F238E27FC236}">
                <a16:creationId xmlns:a16="http://schemas.microsoft.com/office/drawing/2014/main" xmlns="" id="{77854CFE-D014-3444-B500-C64AE86240B6}"/>
              </a:ext>
            </a:extLst>
          </p:cNvPr>
          <p:cNvGrpSpPr/>
          <p:nvPr/>
        </p:nvGrpSpPr>
        <p:grpSpPr>
          <a:xfrm>
            <a:off x="8610600" y="4001562"/>
            <a:ext cx="3167062" cy="1969025"/>
            <a:chOff x="7853363" y="3636408"/>
            <a:chExt cx="3300412" cy="2031325"/>
          </a:xfrm>
        </p:grpSpPr>
        <p:sp>
          <p:nvSpPr>
            <p:cNvPr id="13" name="TextBox 12">
              <a:extLst>
                <a:ext uri="{FF2B5EF4-FFF2-40B4-BE49-F238E27FC236}">
                  <a16:creationId xmlns:a16="http://schemas.microsoft.com/office/drawing/2014/main" xmlns="" id="{E65D253C-67B6-5247-BEF4-F4B49E241EA6}"/>
                </a:ext>
              </a:extLst>
            </p:cNvPr>
            <p:cNvSpPr txBox="1"/>
            <p:nvPr/>
          </p:nvSpPr>
          <p:spPr>
            <a:xfrm>
              <a:off x="7853363" y="3636408"/>
              <a:ext cx="3300412" cy="2031325"/>
            </a:xfrm>
            <a:prstGeom prst="rect">
              <a:avLst/>
            </a:prstGeom>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en-US" b="1" dirty="0"/>
            </a:p>
            <a:p>
              <a:pPr algn="ctr"/>
              <a:r>
                <a:rPr lang="en-US" b="1" dirty="0"/>
                <a:t>Conflicting Preferences</a:t>
              </a:r>
            </a:p>
            <a:p>
              <a:pPr algn="ctr"/>
              <a:r>
                <a:rPr lang="en-US" dirty="0"/>
                <a:t>Passive Housing/Retrofitting versus Car Purchase</a:t>
              </a:r>
            </a:p>
            <a:p>
              <a:pPr algn="ctr"/>
              <a:endParaRPr lang="en-US" b="1" dirty="0"/>
            </a:p>
            <a:p>
              <a:pPr algn="ctr"/>
              <a:r>
                <a:rPr lang="en-US" b="1" dirty="0"/>
                <a:t>Perceived Wellbeing</a:t>
              </a:r>
            </a:p>
            <a:p>
              <a:pPr algn="ctr"/>
              <a:endParaRPr lang="en-US" dirty="0"/>
            </a:p>
          </p:txBody>
        </p:sp>
        <p:sp>
          <p:nvSpPr>
            <p:cNvPr id="14" name="Down Arrow 13">
              <a:extLst>
                <a:ext uri="{FF2B5EF4-FFF2-40B4-BE49-F238E27FC236}">
                  <a16:creationId xmlns:a16="http://schemas.microsoft.com/office/drawing/2014/main" xmlns="" id="{9EB2EE3F-085D-2C45-BD4B-399F45A620C7}"/>
                </a:ext>
              </a:extLst>
            </p:cNvPr>
            <p:cNvSpPr/>
            <p:nvPr/>
          </p:nvSpPr>
          <p:spPr>
            <a:xfrm>
              <a:off x="9386888" y="4868139"/>
              <a:ext cx="228600" cy="218211"/>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3" name="Date Placeholder 2">
            <a:extLst>
              <a:ext uri="{FF2B5EF4-FFF2-40B4-BE49-F238E27FC236}">
                <a16:creationId xmlns:a16="http://schemas.microsoft.com/office/drawing/2014/main" xmlns="" id="{BFB6529B-14D8-CC4E-9AF5-A094D74C3A8A}"/>
              </a:ext>
            </a:extLst>
          </p:cNvPr>
          <p:cNvSpPr>
            <a:spLocks noGrp="1"/>
          </p:cNvSpPr>
          <p:nvPr>
            <p:ph type="dt" sz="half" idx="10"/>
          </p:nvPr>
        </p:nvSpPr>
        <p:spPr/>
        <p:txBody>
          <a:bodyPr/>
          <a:lstStyle/>
          <a:p>
            <a:fld id="{65FB719B-06BD-AD48-ADAF-947D9E70CFEC}" type="datetime1">
              <a:rPr lang="en-IN" smtClean="0"/>
              <a:t>22-10-2018</a:t>
            </a:fld>
            <a:endParaRPr lang="en-US"/>
          </a:p>
        </p:txBody>
      </p:sp>
      <p:sp>
        <p:nvSpPr>
          <p:cNvPr id="7" name="Footer Placeholder 6">
            <a:extLst>
              <a:ext uri="{FF2B5EF4-FFF2-40B4-BE49-F238E27FC236}">
                <a16:creationId xmlns:a16="http://schemas.microsoft.com/office/drawing/2014/main" xmlns="" id="{FBF4BF57-2DB2-A848-8FA2-1FA814FE2C98}"/>
              </a:ext>
            </a:extLst>
          </p:cNvPr>
          <p:cNvSpPr>
            <a:spLocks noGrp="1"/>
          </p:cNvSpPr>
          <p:nvPr>
            <p:ph type="ftr" sz="quarter" idx="11"/>
          </p:nvPr>
        </p:nvSpPr>
        <p:spPr/>
        <p:txBody>
          <a:bodyPr/>
          <a:lstStyle/>
          <a:p>
            <a:r>
              <a:rPr lang="en-US"/>
              <a:t>Anjali Ramakrishan</a:t>
            </a:r>
          </a:p>
        </p:txBody>
      </p:sp>
      <p:sp>
        <p:nvSpPr>
          <p:cNvPr id="8" name="Slide Number Placeholder 7">
            <a:extLst>
              <a:ext uri="{FF2B5EF4-FFF2-40B4-BE49-F238E27FC236}">
                <a16:creationId xmlns:a16="http://schemas.microsoft.com/office/drawing/2014/main" xmlns="" id="{F6A8BDEC-3B72-0E46-93BC-6FDB95A539D4}"/>
              </a:ext>
            </a:extLst>
          </p:cNvPr>
          <p:cNvSpPr>
            <a:spLocks noGrp="1"/>
          </p:cNvSpPr>
          <p:nvPr>
            <p:ph type="sldNum" sz="quarter" idx="12"/>
          </p:nvPr>
        </p:nvSpPr>
        <p:spPr/>
        <p:txBody>
          <a:bodyPr/>
          <a:lstStyle/>
          <a:p>
            <a:fld id="{53DD2244-5E1E-CC40-B94F-3CE5C14A2C0D}" type="slidenum">
              <a:rPr lang="en-US" smtClean="0"/>
              <a:t>6</a:t>
            </a:fld>
            <a:endParaRPr lang="en-US"/>
          </a:p>
        </p:txBody>
      </p:sp>
    </p:spTree>
    <p:extLst>
      <p:ext uri="{BB962C8B-B14F-4D97-AF65-F5344CB8AC3E}">
        <p14:creationId xmlns:p14="http://schemas.microsoft.com/office/powerpoint/2010/main" val="6494200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92835C-3262-1A4C-9206-C2274151FEB4}"/>
              </a:ext>
            </a:extLst>
          </p:cNvPr>
          <p:cNvSpPr>
            <a:spLocks noGrp="1"/>
          </p:cNvSpPr>
          <p:nvPr>
            <p:ph type="title"/>
          </p:nvPr>
        </p:nvSpPr>
        <p:spPr>
          <a:xfrm>
            <a:off x="838200" y="492919"/>
            <a:ext cx="10515600" cy="981075"/>
          </a:xfrm>
        </p:spPr>
        <p:txBody>
          <a:bodyPr>
            <a:normAutofit/>
          </a:bodyPr>
          <a:lstStyle/>
          <a:p>
            <a:r>
              <a:rPr lang="en-US" sz="3600" b="1" dirty="0"/>
              <a:t>Rural well-being </a:t>
            </a:r>
          </a:p>
        </p:txBody>
      </p:sp>
      <p:sp>
        <p:nvSpPr>
          <p:cNvPr id="7" name="Content Placeholder 2">
            <a:extLst>
              <a:ext uri="{FF2B5EF4-FFF2-40B4-BE49-F238E27FC236}">
                <a16:creationId xmlns:a16="http://schemas.microsoft.com/office/drawing/2014/main" xmlns="" id="{AA674C65-1069-4E44-8F75-6F004605B425}"/>
              </a:ext>
            </a:extLst>
          </p:cNvPr>
          <p:cNvSpPr txBox="1">
            <a:spLocks/>
          </p:cNvSpPr>
          <p:nvPr/>
        </p:nvSpPr>
        <p:spPr>
          <a:xfrm>
            <a:off x="838200" y="1843088"/>
            <a:ext cx="9734550" cy="4486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latin typeface="+mj-lt"/>
              </a:rPr>
              <a:t>Access to clean cooking practices</a:t>
            </a:r>
          </a:p>
          <a:p>
            <a:pPr lvl="1"/>
            <a:r>
              <a:rPr lang="en-US" dirty="0">
                <a:latin typeface="+mj-lt"/>
              </a:rPr>
              <a:t>Health (Indoor Air Pollution), Productive time (women and children), Reduced drudgery  </a:t>
            </a:r>
          </a:p>
          <a:p>
            <a:endParaRPr lang="en-US" dirty="0">
              <a:latin typeface="+mj-lt"/>
            </a:endParaRPr>
          </a:p>
          <a:p>
            <a:r>
              <a:rPr lang="en-US" b="1" dirty="0">
                <a:latin typeface="+mj-lt"/>
              </a:rPr>
              <a:t>Access to Electricity – lighting, appliance use</a:t>
            </a:r>
          </a:p>
          <a:p>
            <a:pPr lvl="1"/>
            <a:r>
              <a:rPr lang="en-US" dirty="0">
                <a:latin typeface="+mj-lt"/>
              </a:rPr>
              <a:t>Late evening activities – cooking, studying, extend market hours etc., Safety, Income, Productivity </a:t>
            </a:r>
          </a:p>
          <a:p>
            <a:pPr lvl="1"/>
            <a:endParaRPr lang="en-US" dirty="0">
              <a:latin typeface="+mj-lt"/>
            </a:endParaRPr>
          </a:p>
          <a:p>
            <a:pPr marL="0" indent="0">
              <a:buNone/>
            </a:pPr>
            <a:r>
              <a:rPr lang="en-US" sz="2400" dirty="0">
                <a:latin typeface="+mj-lt"/>
              </a:rPr>
              <a:t>Additional consumption expenditure - cost of cooking fuel, electricity charges - as a result of access would have negative wellbeing impacts</a:t>
            </a:r>
          </a:p>
        </p:txBody>
      </p:sp>
      <p:sp>
        <p:nvSpPr>
          <p:cNvPr id="3" name="Date Placeholder 2">
            <a:extLst>
              <a:ext uri="{FF2B5EF4-FFF2-40B4-BE49-F238E27FC236}">
                <a16:creationId xmlns:a16="http://schemas.microsoft.com/office/drawing/2014/main" xmlns="" id="{1154E786-5290-7845-91FA-4580BE6ACBE3}"/>
              </a:ext>
            </a:extLst>
          </p:cNvPr>
          <p:cNvSpPr>
            <a:spLocks noGrp="1"/>
          </p:cNvSpPr>
          <p:nvPr>
            <p:ph type="dt" sz="half" idx="10"/>
          </p:nvPr>
        </p:nvSpPr>
        <p:spPr/>
        <p:txBody>
          <a:bodyPr/>
          <a:lstStyle/>
          <a:p>
            <a:fld id="{2CDE8A37-9E78-8F41-84F5-3A56392CC22A}" type="datetime1">
              <a:rPr lang="en-IN" smtClean="0"/>
              <a:t>22-10-2018</a:t>
            </a:fld>
            <a:endParaRPr lang="en-US"/>
          </a:p>
        </p:txBody>
      </p:sp>
      <p:sp>
        <p:nvSpPr>
          <p:cNvPr id="8" name="Footer Placeholder 7">
            <a:extLst>
              <a:ext uri="{FF2B5EF4-FFF2-40B4-BE49-F238E27FC236}">
                <a16:creationId xmlns:a16="http://schemas.microsoft.com/office/drawing/2014/main" xmlns="" id="{59A4C47C-CB2A-B24A-BD32-B9E636E3BA60}"/>
              </a:ext>
            </a:extLst>
          </p:cNvPr>
          <p:cNvSpPr>
            <a:spLocks noGrp="1"/>
          </p:cNvSpPr>
          <p:nvPr>
            <p:ph type="ftr" sz="quarter" idx="11"/>
          </p:nvPr>
        </p:nvSpPr>
        <p:spPr/>
        <p:txBody>
          <a:bodyPr/>
          <a:lstStyle/>
          <a:p>
            <a:r>
              <a:rPr lang="en-US"/>
              <a:t>Anjali Ramakrishan</a:t>
            </a:r>
          </a:p>
        </p:txBody>
      </p:sp>
      <p:sp>
        <p:nvSpPr>
          <p:cNvPr id="9" name="Slide Number Placeholder 8">
            <a:extLst>
              <a:ext uri="{FF2B5EF4-FFF2-40B4-BE49-F238E27FC236}">
                <a16:creationId xmlns:a16="http://schemas.microsoft.com/office/drawing/2014/main" xmlns="" id="{655E5EE3-17AB-0B41-9E62-BD4E87A20D4D}"/>
              </a:ext>
            </a:extLst>
          </p:cNvPr>
          <p:cNvSpPr>
            <a:spLocks noGrp="1"/>
          </p:cNvSpPr>
          <p:nvPr>
            <p:ph type="sldNum" sz="quarter" idx="12"/>
          </p:nvPr>
        </p:nvSpPr>
        <p:spPr/>
        <p:txBody>
          <a:bodyPr/>
          <a:lstStyle/>
          <a:p>
            <a:fld id="{53DD2244-5E1E-CC40-B94F-3CE5C14A2C0D}" type="slidenum">
              <a:rPr lang="en-US" smtClean="0"/>
              <a:t>7</a:t>
            </a:fld>
            <a:endParaRPr lang="en-US"/>
          </a:p>
        </p:txBody>
      </p:sp>
    </p:spTree>
    <p:extLst>
      <p:ext uri="{BB962C8B-B14F-4D97-AF65-F5344CB8AC3E}">
        <p14:creationId xmlns:p14="http://schemas.microsoft.com/office/powerpoint/2010/main" val="243080476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987120-A612-E543-B841-55EB4277A8D0}"/>
              </a:ext>
            </a:extLst>
          </p:cNvPr>
          <p:cNvSpPr>
            <a:spLocks noGrp="1"/>
          </p:cNvSpPr>
          <p:nvPr>
            <p:ph type="title"/>
          </p:nvPr>
        </p:nvSpPr>
        <p:spPr>
          <a:xfrm>
            <a:off x="838200" y="283508"/>
            <a:ext cx="10515600" cy="897212"/>
          </a:xfrm>
        </p:spPr>
        <p:txBody>
          <a:bodyPr>
            <a:normAutofit/>
          </a:bodyPr>
          <a:lstStyle/>
          <a:p>
            <a:r>
              <a:rPr lang="en-GB" sz="3200" b="1" dirty="0"/>
              <a:t>How do we assess options and progress research? </a:t>
            </a:r>
            <a:endParaRPr lang="en-US" sz="3200" b="1" dirty="0"/>
          </a:p>
        </p:txBody>
      </p:sp>
      <p:pic>
        <p:nvPicPr>
          <p:cNvPr id="15" name="Picture 14">
            <a:extLst>
              <a:ext uri="{FF2B5EF4-FFF2-40B4-BE49-F238E27FC236}">
                <a16:creationId xmlns:a16="http://schemas.microsoft.com/office/drawing/2014/main" xmlns="" id="{F50ED883-4214-3942-88BC-2883C113B0FE}"/>
              </a:ext>
            </a:extLst>
          </p:cNvPr>
          <p:cNvPicPr>
            <a:picLocks noChangeAspect="1"/>
          </p:cNvPicPr>
          <p:nvPr/>
        </p:nvPicPr>
        <p:blipFill>
          <a:blip r:embed="rId2"/>
          <a:stretch>
            <a:fillRect/>
          </a:stretch>
        </p:blipFill>
        <p:spPr>
          <a:xfrm>
            <a:off x="7710577" y="1098529"/>
            <a:ext cx="3643223" cy="1993652"/>
          </a:xfrm>
          <a:prstGeom prst="rect">
            <a:avLst/>
          </a:prstGeom>
        </p:spPr>
      </p:pic>
      <p:pic>
        <p:nvPicPr>
          <p:cNvPr id="12" name="Content Placeholder 11">
            <a:extLst>
              <a:ext uri="{FF2B5EF4-FFF2-40B4-BE49-F238E27FC236}">
                <a16:creationId xmlns:a16="http://schemas.microsoft.com/office/drawing/2014/main" xmlns="" id="{2E3D6767-9ED9-114B-9E36-A42AC9A0CC95}"/>
              </a:ext>
            </a:extLst>
          </p:cNvPr>
          <p:cNvPicPr>
            <a:picLocks noGrp="1" noChangeAspect="1"/>
          </p:cNvPicPr>
          <p:nvPr>
            <p:ph idx="1"/>
          </p:nvPr>
        </p:nvPicPr>
        <p:blipFill>
          <a:blip r:embed="rId3"/>
          <a:stretch>
            <a:fillRect/>
          </a:stretch>
        </p:blipFill>
        <p:spPr>
          <a:xfrm>
            <a:off x="2628709" y="2400300"/>
            <a:ext cx="3745184" cy="2588295"/>
          </a:xfrm>
        </p:spPr>
      </p:pic>
      <p:sp>
        <p:nvSpPr>
          <p:cNvPr id="17" name="TextBox 16">
            <a:extLst>
              <a:ext uri="{FF2B5EF4-FFF2-40B4-BE49-F238E27FC236}">
                <a16:creationId xmlns:a16="http://schemas.microsoft.com/office/drawing/2014/main" xmlns="" id="{9D1EE1B8-65A2-6E47-8DC0-4A8C355CBBE5}"/>
              </a:ext>
            </a:extLst>
          </p:cNvPr>
          <p:cNvSpPr txBox="1"/>
          <p:nvPr/>
        </p:nvSpPr>
        <p:spPr>
          <a:xfrm>
            <a:off x="2099382" y="1387452"/>
            <a:ext cx="5840573" cy="584775"/>
          </a:xfrm>
          <a:prstGeom prst="rect">
            <a:avLst/>
          </a:prstGeom>
          <a:noFill/>
        </p:spPr>
        <p:txBody>
          <a:bodyPr wrap="none" rtlCol="0">
            <a:spAutoFit/>
          </a:bodyPr>
          <a:lstStyle/>
          <a:p>
            <a:r>
              <a:rPr lang="en-IN" sz="1600" dirty="0"/>
              <a:t>Gardner and Ashworth (2008): Synthesis of models and approaches </a:t>
            </a:r>
          </a:p>
          <a:p>
            <a:r>
              <a:rPr lang="en-IN" sz="1600" dirty="0"/>
              <a:t>for behavioural and attitude change for energy use. </a:t>
            </a:r>
            <a:endParaRPr lang="en-US" sz="1600" dirty="0"/>
          </a:p>
        </p:txBody>
      </p:sp>
      <p:sp>
        <p:nvSpPr>
          <p:cNvPr id="19" name="TextBox 18">
            <a:extLst>
              <a:ext uri="{FF2B5EF4-FFF2-40B4-BE49-F238E27FC236}">
                <a16:creationId xmlns:a16="http://schemas.microsoft.com/office/drawing/2014/main" xmlns="" id="{09308328-AD1B-AC4C-9EA2-EAA3D0ACD2E9}"/>
              </a:ext>
            </a:extLst>
          </p:cNvPr>
          <p:cNvSpPr txBox="1"/>
          <p:nvPr/>
        </p:nvSpPr>
        <p:spPr>
          <a:xfrm>
            <a:off x="582426" y="3092181"/>
            <a:ext cx="2135295" cy="1323439"/>
          </a:xfrm>
          <a:prstGeom prst="rect">
            <a:avLst/>
          </a:prstGeom>
          <a:noFill/>
        </p:spPr>
        <p:txBody>
          <a:bodyPr wrap="square" rtlCol="0">
            <a:spAutoFit/>
          </a:bodyPr>
          <a:lstStyle/>
          <a:p>
            <a:r>
              <a:rPr lang="en-US" sz="1600" dirty="0"/>
              <a:t>Creutzig </a:t>
            </a:r>
            <a:r>
              <a:rPr lang="en-US" sz="1600" dirty="0" err="1"/>
              <a:t>et.al</a:t>
            </a:r>
            <a:r>
              <a:rPr lang="en-US" sz="1600" dirty="0"/>
              <a:t> (2015); </a:t>
            </a:r>
            <a:r>
              <a:rPr lang="en-US" sz="1600" dirty="0" err="1"/>
              <a:t>Mattauch</a:t>
            </a:r>
            <a:r>
              <a:rPr lang="en-US" sz="1600" dirty="0"/>
              <a:t> et. al (2016) </a:t>
            </a:r>
            <a:r>
              <a:rPr lang="en-IN" sz="1600" dirty="0"/>
              <a:t>Comparing behavioural and rational choice approaches</a:t>
            </a:r>
            <a:endParaRPr lang="en-US" sz="1600" dirty="0"/>
          </a:p>
        </p:txBody>
      </p:sp>
      <p:pic>
        <p:nvPicPr>
          <p:cNvPr id="29" name="Picture 28">
            <a:extLst>
              <a:ext uri="{FF2B5EF4-FFF2-40B4-BE49-F238E27FC236}">
                <a16:creationId xmlns:a16="http://schemas.microsoft.com/office/drawing/2014/main" xmlns="" id="{ED4B82DD-9F7E-8E44-B49C-151FEEE8E75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10577" y="4139088"/>
            <a:ext cx="4044465" cy="2168991"/>
          </a:xfrm>
          <a:prstGeom prst="rect">
            <a:avLst/>
          </a:prstGeom>
        </p:spPr>
      </p:pic>
      <p:sp>
        <p:nvSpPr>
          <p:cNvPr id="31" name="Rectangle 30">
            <a:extLst>
              <a:ext uri="{FF2B5EF4-FFF2-40B4-BE49-F238E27FC236}">
                <a16:creationId xmlns:a16="http://schemas.microsoft.com/office/drawing/2014/main" xmlns="" id="{BB6ACD6A-CFE7-564C-BE9B-C5FA0D7F9687}"/>
              </a:ext>
            </a:extLst>
          </p:cNvPr>
          <p:cNvSpPr/>
          <p:nvPr/>
        </p:nvSpPr>
        <p:spPr>
          <a:xfrm>
            <a:off x="2099382" y="5402060"/>
            <a:ext cx="5196689" cy="830997"/>
          </a:xfrm>
          <a:prstGeom prst="rect">
            <a:avLst/>
          </a:prstGeom>
        </p:spPr>
        <p:txBody>
          <a:bodyPr wrap="square">
            <a:spAutoFit/>
          </a:bodyPr>
          <a:lstStyle/>
          <a:p>
            <a:r>
              <a:rPr lang="en-IN" sz="1600" b="0" i="0" dirty="0">
                <a:effectLst/>
              </a:rPr>
              <a:t>Wilson et. al (2012): Analytical framework of the innovation system for energy technologies – where innovation is a collective activity, supported by many institutions.</a:t>
            </a:r>
          </a:p>
        </p:txBody>
      </p:sp>
      <p:sp>
        <p:nvSpPr>
          <p:cNvPr id="3" name="Date Placeholder 2">
            <a:extLst>
              <a:ext uri="{FF2B5EF4-FFF2-40B4-BE49-F238E27FC236}">
                <a16:creationId xmlns:a16="http://schemas.microsoft.com/office/drawing/2014/main" xmlns="" id="{89A2AA0A-7C50-C541-82C3-B7F4272A82B3}"/>
              </a:ext>
            </a:extLst>
          </p:cNvPr>
          <p:cNvSpPr>
            <a:spLocks noGrp="1"/>
          </p:cNvSpPr>
          <p:nvPr>
            <p:ph type="dt" sz="half" idx="10"/>
          </p:nvPr>
        </p:nvSpPr>
        <p:spPr/>
        <p:txBody>
          <a:bodyPr/>
          <a:lstStyle/>
          <a:p>
            <a:fld id="{45B8632E-F4A0-AC47-B526-0A90133DEC4D}" type="datetime1">
              <a:rPr lang="en-IN" smtClean="0"/>
              <a:t>22-10-2018</a:t>
            </a:fld>
            <a:endParaRPr lang="en-US"/>
          </a:p>
        </p:txBody>
      </p:sp>
      <p:sp>
        <p:nvSpPr>
          <p:cNvPr id="7" name="Footer Placeholder 6">
            <a:extLst>
              <a:ext uri="{FF2B5EF4-FFF2-40B4-BE49-F238E27FC236}">
                <a16:creationId xmlns:a16="http://schemas.microsoft.com/office/drawing/2014/main" xmlns="" id="{C9B46915-DF7D-FD43-BD00-A4CC79581C40}"/>
              </a:ext>
            </a:extLst>
          </p:cNvPr>
          <p:cNvSpPr>
            <a:spLocks noGrp="1"/>
          </p:cNvSpPr>
          <p:nvPr>
            <p:ph type="ftr" sz="quarter" idx="11"/>
          </p:nvPr>
        </p:nvSpPr>
        <p:spPr/>
        <p:txBody>
          <a:bodyPr/>
          <a:lstStyle/>
          <a:p>
            <a:r>
              <a:rPr lang="en-US"/>
              <a:t>Anjali Ramakrishan</a:t>
            </a:r>
          </a:p>
        </p:txBody>
      </p:sp>
      <p:sp>
        <p:nvSpPr>
          <p:cNvPr id="8" name="Slide Number Placeholder 7">
            <a:extLst>
              <a:ext uri="{FF2B5EF4-FFF2-40B4-BE49-F238E27FC236}">
                <a16:creationId xmlns:a16="http://schemas.microsoft.com/office/drawing/2014/main" xmlns="" id="{8978187E-CE07-A544-9F89-D13A1FBF0B05}"/>
              </a:ext>
            </a:extLst>
          </p:cNvPr>
          <p:cNvSpPr>
            <a:spLocks noGrp="1"/>
          </p:cNvSpPr>
          <p:nvPr>
            <p:ph type="sldNum" sz="quarter" idx="12"/>
          </p:nvPr>
        </p:nvSpPr>
        <p:spPr/>
        <p:txBody>
          <a:bodyPr/>
          <a:lstStyle/>
          <a:p>
            <a:fld id="{53DD2244-5E1E-CC40-B94F-3CE5C14A2C0D}" type="slidenum">
              <a:rPr lang="en-US" smtClean="0"/>
              <a:t>8</a:t>
            </a:fld>
            <a:endParaRPr lang="en-US"/>
          </a:p>
        </p:txBody>
      </p:sp>
    </p:spTree>
    <p:extLst>
      <p:ext uri="{BB962C8B-B14F-4D97-AF65-F5344CB8AC3E}">
        <p14:creationId xmlns:p14="http://schemas.microsoft.com/office/powerpoint/2010/main" val="13150699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24B50E-EEC1-AE44-919D-AE54CA6577E4}"/>
              </a:ext>
            </a:extLst>
          </p:cNvPr>
          <p:cNvSpPr>
            <a:spLocks noGrp="1"/>
          </p:cNvSpPr>
          <p:nvPr>
            <p:ph type="title"/>
          </p:nvPr>
        </p:nvSpPr>
        <p:spPr>
          <a:xfrm>
            <a:off x="838200" y="502254"/>
            <a:ext cx="10515600" cy="904875"/>
          </a:xfrm>
        </p:spPr>
        <p:txBody>
          <a:bodyPr>
            <a:normAutofit/>
          </a:bodyPr>
          <a:lstStyle/>
          <a:p>
            <a:r>
              <a:rPr lang="en-US" sz="3200" b="1" dirty="0"/>
              <a:t>Avoid-Shift-Improve Framework</a:t>
            </a:r>
          </a:p>
        </p:txBody>
      </p:sp>
      <p:pic>
        <p:nvPicPr>
          <p:cNvPr id="7" name="Content Placeholder 7">
            <a:extLst>
              <a:ext uri="{FF2B5EF4-FFF2-40B4-BE49-F238E27FC236}">
                <a16:creationId xmlns:a16="http://schemas.microsoft.com/office/drawing/2014/main" xmlns="" id="{522C1A48-0E04-D745-84F9-A32FD921B63C}"/>
              </a:ext>
            </a:extLst>
          </p:cNvPr>
          <p:cNvPicPr>
            <a:picLocks noChangeAspect="1"/>
          </p:cNvPicPr>
          <p:nvPr/>
        </p:nvPicPr>
        <p:blipFill>
          <a:blip r:embed="rId2"/>
          <a:stretch>
            <a:fillRect/>
          </a:stretch>
        </p:blipFill>
        <p:spPr>
          <a:xfrm>
            <a:off x="1792844" y="2615214"/>
            <a:ext cx="8834847" cy="3599850"/>
          </a:xfrm>
          <a:prstGeom prst="rect">
            <a:avLst/>
          </a:prstGeom>
        </p:spPr>
      </p:pic>
      <p:sp>
        <p:nvSpPr>
          <p:cNvPr id="8" name="Content Placeholder 2">
            <a:extLst>
              <a:ext uri="{FF2B5EF4-FFF2-40B4-BE49-F238E27FC236}">
                <a16:creationId xmlns:a16="http://schemas.microsoft.com/office/drawing/2014/main" xmlns="" id="{F7CDE0CB-3A8E-404C-86F1-4290FF170528}"/>
              </a:ext>
            </a:extLst>
          </p:cNvPr>
          <p:cNvSpPr>
            <a:spLocks noGrp="1"/>
          </p:cNvSpPr>
          <p:nvPr>
            <p:ph idx="1"/>
          </p:nvPr>
        </p:nvSpPr>
        <p:spPr>
          <a:xfrm>
            <a:off x="698499" y="1548415"/>
            <a:ext cx="10337801" cy="1066799"/>
          </a:xfrm>
        </p:spPr>
        <p:txBody>
          <a:bodyPr>
            <a:normAutofit/>
          </a:bodyPr>
          <a:lstStyle/>
          <a:p>
            <a:r>
              <a:rPr lang="en-US" sz="1800" dirty="0"/>
              <a:t>Originated in Germany in the 1990s with the objective of structuring </a:t>
            </a:r>
            <a:r>
              <a:rPr lang="en-US" sz="1800" i="1" dirty="0"/>
              <a:t>transport policies </a:t>
            </a:r>
            <a:r>
              <a:rPr lang="en-US" sz="1800" dirty="0"/>
              <a:t>to promote sustainable mobility.</a:t>
            </a:r>
          </a:p>
          <a:p>
            <a:r>
              <a:rPr lang="en-US" sz="1800" dirty="0"/>
              <a:t>Strategy functioning – dependent on country development levels (FEA 2012).</a:t>
            </a:r>
          </a:p>
        </p:txBody>
      </p:sp>
      <p:sp>
        <p:nvSpPr>
          <p:cNvPr id="3" name="Date Placeholder 2">
            <a:extLst>
              <a:ext uri="{FF2B5EF4-FFF2-40B4-BE49-F238E27FC236}">
                <a16:creationId xmlns:a16="http://schemas.microsoft.com/office/drawing/2014/main" xmlns="" id="{5B215449-0DE4-CC4E-A3FA-843F84D90DD2}"/>
              </a:ext>
            </a:extLst>
          </p:cNvPr>
          <p:cNvSpPr>
            <a:spLocks noGrp="1"/>
          </p:cNvSpPr>
          <p:nvPr>
            <p:ph type="dt" sz="half" idx="10"/>
          </p:nvPr>
        </p:nvSpPr>
        <p:spPr/>
        <p:txBody>
          <a:bodyPr/>
          <a:lstStyle/>
          <a:p>
            <a:fld id="{1A0FBC38-42A2-534A-A70F-CF0E57EB5360}" type="datetime1">
              <a:rPr lang="en-IN" smtClean="0"/>
              <a:t>22-10-2018</a:t>
            </a:fld>
            <a:endParaRPr lang="en-US"/>
          </a:p>
        </p:txBody>
      </p:sp>
      <p:sp>
        <p:nvSpPr>
          <p:cNvPr id="9" name="Footer Placeholder 8">
            <a:extLst>
              <a:ext uri="{FF2B5EF4-FFF2-40B4-BE49-F238E27FC236}">
                <a16:creationId xmlns:a16="http://schemas.microsoft.com/office/drawing/2014/main" xmlns="" id="{478EE8C6-5877-F841-AFEE-88F7E51A1800}"/>
              </a:ext>
            </a:extLst>
          </p:cNvPr>
          <p:cNvSpPr>
            <a:spLocks noGrp="1"/>
          </p:cNvSpPr>
          <p:nvPr>
            <p:ph type="ftr" sz="quarter" idx="11"/>
          </p:nvPr>
        </p:nvSpPr>
        <p:spPr/>
        <p:txBody>
          <a:bodyPr/>
          <a:lstStyle/>
          <a:p>
            <a:r>
              <a:rPr lang="en-US"/>
              <a:t>Anjali Ramakrishan</a:t>
            </a:r>
          </a:p>
        </p:txBody>
      </p:sp>
      <p:sp>
        <p:nvSpPr>
          <p:cNvPr id="10" name="Slide Number Placeholder 9">
            <a:extLst>
              <a:ext uri="{FF2B5EF4-FFF2-40B4-BE49-F238E27FC236}">
                <a16:creationId xmlns:a16="http://schemas.microsoft.com/office/drawing/2014/main" xmlns="" id="{C2F1C3CA-3AF5-2048-AF70-0CA61DA83F28}"/>
              </a:ext>
            </a:extLst>
          </p:cNvPr>
          <p:cNvSpPr>
            <a:spLocks noGrp="1"/>
          </p:cNvSpPr>
          <p:nvPr>
            <p:ph type="sldNum" sz="quarter" idx="12"/>
          </p:nvPr>
        </p:nvSpPr>
        <p:spPr/>
        <p:txBody>
          <a:bodyPr/>
          <a:lstStyle/>
          <a:p>
            <a:fld id="{53DD2244-5E1E-CC40-B94F-3CE5C14A2C0D}" type="slidenum">
              <a:rPr lang="en-US" smtClean="0"/>
              <a:t>9</a:t>
            </a:fld>
            <a:endParaRPr lang="en-US"/>
          </a:p>
        </p:txBody>
      </p:sp>
    </p:spTree>
    <p:extLst>
      <p:ext uri="{BB962C8B-B14F-4D97-AF65-F5344CB8AC3E}">
        <p14:creationId xmlns:p14="http://schemas.microsoft.com/office/powerpoint/2010/main" val="341626719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1317</Words>
  <Application>Microsoft Office PowerPoint</Application>
  <PresentationFormat>Widescreen</PresentationFormat>
  <Paragraphs>195</Paragraphs>
  <Slides>16</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Tahoma</vt:lpstr>
      <vt:lpstr>Office Theme</vt:lpstr>
      <vt:lpstr>Assessing Demand-side mitigation options </vt:lpstr>
      <vt:lpstr>PowerPoint Presentation</vt:lpstr>
      <vt:lpstr>PowerPoint Presentation</vt:lpstr>
      <vt:lpstr>Interdisplinary efforts required to assess demand-side solutions</vt:lpstr>
      <vt:lpstr>Demand-side sectors strongly linked to human well-being</vt:lpstr>
      <vt:lpstr>Cities and Human Wellbeing</vt:lpstr>
      <vt:lpstr>Rural well-being </vt:lpstr>
      <vt:lpstr>How do we assess options and progress research? </vt:lpstr>
      <vt:lpstr>Avoid-Shift-Improve Framework</vt:lpstr>
      <vt:lpstr>PowerPoint Presentation</vt:lpstr>
      <vt:lpstr>My PhD Focus</vt:lpstr>
      <vt:lpstr>Household Energy Consumption Analysis</vt:lpstr>
      <vt:lpstr>Regression Results</vt:lpstr>
      <vt:lpstr>Regression Results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Assessing demand-side mitigation options</dc:title>
  <dc:creator>Anjali Ramakrishnan</dc:creator>
  <cp:lastModifiedBy>William Lamb</cp:lastModifiedBy>
  <cp:revision>65</cp:revision>
  <dcterms:created xsi:type="dcterms:W3CDTF">2018-10-19T12:56:05Z</dcterms:created>
  <dcterms:modified xsi:type="dcterms:W3CDTF">2018-10-22T13:43:23Z</dcterms:modified>
</cp:coreProperties>
</file>